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64" r:id="rId4"/>
    <p:sldId id="265" r:id="rId5"/>
    <p:sldId id="266" r:id="rId6"/>
    <p:sldId id="268" r:id="rId7"/>
    <p:sldId id="258" r:id="rId8"/>
    <p:sldId id="267" r:id="rId9"/>
    <p:sldId id="269" r:id="rId10"/>
    <p:sldId id="259" r:id="rId11"/>
    <p:sldId id="270" r:id="rId12"/>
    <p:sldId id="260" r:id="rId13"/>
    <p:sldId id="271" r:id="rId14"/>
    <p:sldId id="272" r:id="rId15"/>
    <p:sldId id="261" r:id="rId16"/>
    <p:sldId id="273" r:id="rId17"/>
    <p:sldId id="274" r:id="rId18"/>
    <p:sldId id="275" r:id="rId19"/>
    <p:sldId id="262" r:id="rId20"/>
    <p:sldId id="276" r:id="rId21"/>
    <p:sldId id="277" r:id="rId22"/>
    <p:sldId id="263" r:id="rId23"/>
  </p:sldIdLst>
  <p:sldSz cx="9144000" cy="6858000" type="screen4x3"/>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C000"/>
    <a:srgbClr val="990000"/>
    <a:srgbClr val="D0E2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C514C-A39E-CB4C-934B-A4EB9A6C8C74}" v="9" dt="2024-09-30T03:02:42.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3"/>
    <p:restoredTop sz="83810"/>
  </p:normalViewPr>
  <p:slideViewPr>
    <p:cSldViewPr snapToGrid="0" snapToObjects="1">
      <p:cViewPr>
        <p:scale>
          <a:sx n="106" d="100"/>
          <a:sy n="106" d="100"/>
        </p:scale>
        <p:origin x="22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94FE9-4B0B-AA4A-BA95-20817B895261}" type="datetimeFigureOut">
              <a:rPr lang="en-US" smtClean="0"/>
              <a:t>9/29/24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9342C-8824-F340-B75F-61006880C345}" type="slidenum">
              <a:rPr lang="en-US" smtClean="0"/>
              <a:t>‹#›</a:t>
            </a:fld>
            <a:endParaRPr lang="en-US"/>
          </a:p>
        </p:txBody>
      </p:sp>
    </p:spTree>
    <p:extLst>
      <p:ext uri="{BB962C8B-B14F-4D97-AF65-F5344CB8AC3E}">
        <p14:creationId xmlns:p14="http://schemas.microsoft.com/office/powerpoint/2010/main" val="367713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Distal Radioulnar Joint (DRUJ) is key wrist articulation and stabilization point</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Triangular Fibrocartilage Complex (TFCC) highly responsible for stability</a:t>
            </a:r>
          </a:p>
          <a:p>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3</a:t>
            </a:fld>
            <a:endParaRPr lang="en-US"/>
          </a:p>
        </p:txBody>
      </p:sp>
    </p:spTree>
    <p:extLst>
      <p:ext uri="{BB962C8B-B14F-4D97-AF65-F5344CB8AC3E}">
        <p14:creationId xmlns:p14="http://schemas.microsoft.com/office/powerpoint/2010/main" val="189252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next solution is the DRUJ ballottement test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this is the gold standard of assessment methods used clinically today</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examiner grabs radius, wiggles ulna up/down or vice versa - compares "felt" movement to other hand, patient pain</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Biggest issue with ballottement test is subjectivity - nothing is actually measured</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general consensus is that it's not great</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considered to be "unreliable"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Journal of Hand therapy placed the sensitivity of the test at 64%, and the specificity at 44%</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at best, it leads to additional testing like MRI or CT, at worst the instability goes undiagnosed or leads to unnecessary surgical intervention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17</a:t>
            </a:fld>
            <a:endParaRPr lang="en-US"/>
          </a:p>
        </p:txBody>
      </p:sp>
    </p:spTree>
    <p:extLst>
      <p:ext uri="{BB962C8B-B14F-4D97-AF65-F5344CB8AC3E}">
        <p14:creationId xmlns:p14="http://schemas.microsoft.com/office/powerpoint/2010/main" val="139028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it uses a transducer (a) pressing against the distal ulna which rests on a block (b).</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Pressure and strain gauge sensors (c) determine transducer output, and the system is driven by an actuating motor (d)</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Ultrasound measures compression between radius and ulna to determine translation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Pros: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very accurate - additional sig-fig precision than Dr. Wright's rig</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non-invasive, preliminary follow-up data for spec/</a:t>
            </a:r>
            <a:r>
              <a:rPr lang="en-US" sz="1800" b="0" i="0" u="none" strike="noStrike" dirty="0" err="1">
                <a:solidFill>
                  <a:srgbClr val="000000"/>
                </a:solidFill>
                <a:effectLst/>
                <a:latin typeface="Arial" panose="020B0604020202020204" pitchFamily="34" charset="0"/>
              </a:rPr>
              <a:t>sens</a:t>
            </a:r>
            <a:r>
              <a:rPr lang="en-US" sz="1800" b="0" i="0" u="none" strike="noStrike" dirty="0">
                <a:solidFill>
                  <a:srgbClr val="000000"/>
                </a:solidFill>
                <a:effectLst/>
                <a:latin typeface="Arial" panose="020B0604020202020204" pitchFamily="34" charset="0"/>
              </a:rPr>
              <a:t> (one patient only, so </a:t>
            </a:r>
            <a:r>
              <a:rPr lang="en-US" sz="1800" b="0" i="0" u="none" strike="noStrike" dirty="0" err="1">
                <a:solidFill>
                  <a:srgbClr val="000000"/>
                </a:solidFill>
                <a:effectLst/>
                <a:latin typeface="Arial" panose="020B0604020202020204" pitchFamily="34" charset="0"/>
              </a:rPr>
              <a:t>kinda</a:t>
            </a:r>
            <a:r>
              <a:rPr lang="en-US" sz="1800" b="0" i="0" u="none" strike="noStrike" dirty="0">
                <a:solidFill>
                  <a:srgbClr val="000000"/>
                </a:solidFill>
                <a:effectLst/>
                <a:latin typeface="Arial" panose="020B0604020202020204" pitchFamily="34" charset="0"/>
              </a:rPr>
              <a:t> limited)</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Cons: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expensive (ultrasound device used is ~$13k)</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developed for single arm position only (pronation, no neutral or supination)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complicated to operate -&gt; means hand surgeons/ortho people would need extensive training to operate</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reliability issues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18</a:t>
            </a:fld>
            <a:endParaRPr lang="en-US"/>
          </a:p>
        </p:txBody>
      </p:sp>
    </p:spTree>
    <p:extLst>
      <p:ext uri="{BB962C8B-B14F-4D97-AF65-F5344CB8AC3E}">
        <p14:creationId xmlns:p14="http://schemas.microsoft.com/office/powerpoint/2010/main" val="370620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10-20% incidence rate following distal radius fractures (25% of upper extremity fractures in the US)</a:t>
            </a:r>
          </a:p>
          <a:p>
            <a:pPr rtl="0" fontAlgn="base">
              <a:spcBef>
                <a:spcPts val="0"/>
              </a:spcBef>
              <a:spcAft>
                <a:spcPts val="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Patient Impacts: Chronic and acute pain, diminished grip strength, arthritis, gross instability</a:t>
            </a:r>
          </a:p>
          <a:p>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4</a:t>
            </a:fld>
            <a:endParaRPr lang="en-US"/>
          </a:p>
        </p:txBody>
      </p:sp>
    </p:spTree>
    <p:extLst>
      <p:ext uri="{BB962C8B-B14F-4D97-AF65-F5344CB8AC3E}">
        <p14:creationId xmlns:p14="http://schemas.microsoft.com/office/powerpoint/2010/main" val="15121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595959"/>
                </a:solidFill>
                <a:effectLst/>
                <a:latin typeface="Arial" panose="020B0604020202020204" pitchFamily="34" charset="0"/>
              </a:rPr>
              <a:t>DRUJ instability commonly overlooked and misdiagnosed</a:t>
            </a:r>
          </a:p>
          <a:p>
            <a:r>
              <a:rPr lang="en-US" sz="1800" b="0" i="0" u="none" strike="noStrike" dirty="0">
                <a:solidFill>
                  <a:srgbClr val="595959"/>
                </a:solidFill>
                <a:effectLst/>
                <a:latin typeface="Arial" panose="020B0604020202020204" pitchFamily="34" charset="0"/>
              </a:rPr>
              <a:t>Gold standard of testing is wholly qualitative</a:t>
            </a:r>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5</a:t>
            </a:fld>
            <a:endParaRPr lang="en-US"/>
          </a:p>
        </p:txBody>
      </p:sp>
    </p:spTree>
    <p:extLst>
      <p:ext uri="{BB962C8B-B14F-4D97-AF65-F5344CB8AC3E}">
        <p14:creationId xmlns:p14="http://schemas.microsoft.com/office/powerpoint/2010/main" val="366374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6</a:t>
            </a:fld>
            <a:endParaRPr lang="en-US"/>
          </a:p>
        </p:txBody>
      </p:sp>
    </p:spTree>
    <p:extLst>
      <p:ext uri="{BB962C8B-B14F-4D97-AF65-F5344CB8AC3E}">
        <p14:creationId xmlns:p14="http://schemas.microsoft.com/office/powerpoint/2010/main" val="266754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Favorable outcomes being:</a:t>
            </a:r>
          </a:p>
          <a:p>
            <a:r>
              <a:rPr lang="en-US" dirty="0"/>
              <a:t>Catching more instances of DRUJ instability and intervening earlier</a:t>
            </a:r>
          </a:p>
          <a:p>
            <a:r>
              <a:rPr lang="en-US" dirty="0"/>
              <a:t>In turn – reduced risk of complications, restoration of patient abilities, etc.</a:t>
            </a:r>
          </a:p>
          <a:p>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8</a:t>
            </a:fld>
            <a:endParaRPr lang="en-US"/>
          </a:p>
        </p:txBody>
      </p:sp>
    </p:spTree>
    <p:extLst>
      <p:ext uri="{BB962C8B-B14F-4D97-AF65-F5344CB8AC3E}">
        <p14:creationId xmlns:p14="http://schemas.microsoft.com/office/powerpoint/2010/main" val="382064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Re-emphasize that there is available quantitative method for DRUJ assessment</a:t>
            </a:r>
          </a:p>
          <a:p>
            <a:r>
              <a:rPr lang="en-US" dirty="0"/>
              <a:t>We need to create a device that is:</a:t>
            </a:r>
          </a:p>
          <a:p>
            <a:r>
              <a:rPr lang="en-US" dirty="0"/>
              <a:t>Capable of assessing translation to &lt;1mm</a:t>
            </a:r>
          </a:p>
          <a:p>
            <a:r>
              <a:rPr lang="en-US" dirty="0"/>
              <a:t>Practical to use: portable, noninvasive, comfortable</a:t>
            </a:r>
          </a:p>
          <a:p>
            <a:endParaRPr lang="en-US" dirty="0"/>
          </a:p>
          <a:p>
            <a:r>
              <a:rPr lang="en-US" dirty="0"/>
              <a:t>Develop a system to accurately quantify </a:t>
            </a:r>
            <a:r>
              <a:rPr lang="en-US" dirty="0" err="1"/>
              <a:t>druj</a:t>
            </a:r>
            <a:r>
              <a:rPr lang="en-US" dirty="0"/>
              <a:t> translation by Feb. 2025</a:t>
            </a:r>
          </a:p>
          <a:p>
            <a:r>
              <a:rPr lang="en-US" dirty="0"/>
              <a:t>Packaged, complete prototype device delivered by April 2025</a:t>
            </a:r>
          </a:p>
          <a:p>
            <a:endParaRPr lang="en-US" dirty="0"/>
          </a:p>
          <a:p>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9</a:t>
            </a:fld>
            <a:endParaRPr lang="en-US"/>
          </a:p>
        </p:txBody>
      </p:sp>
    </p:spTree>
    <p:extLst>
      <p:ext uri="{BB962C8B-B14F-4D97-AF65-F5344CB8AC3E}">
        <p14:creationId xmlns:p14="http://schemas.microsoft.com/office/powerpoint/2010/main" val="304181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Center for Devices and Radiologic Health</a:t>
            </a:r>
          </a:p>
          <a:p>
            <a:r>
              <a:rPr lang="en-US" dirty="0"/>
              <a:t>American Society of Testing and Materials</a:t>
            </a:r>
          </a:p>
          <a:p>
            <a:pPr marL="171450" indent="-171450">
              <a:buFont typeface="Wingdings" pitchFamily="2" charset="2"/>
              <a:buChar char="Ø"/>
            </a:pPr>
            <a:r>
              <a:rPr lang="en-US" dirty="0"/>
              <a:t>Consult guidelines/requirements/specifications laid out by these regulatory bodies</a:t>
            </a:r>
            <a:br>
              <a:rPr lang="en-US" dirty="0"/>
            </a:br>
            <a:endParaRPr lang="en-US" dirty="0"/>
          </a:p>
          <a:p>
            <a:pPr marL="0" indent="0">
              <a:buFont typeface="Wingdings" pitchFamily="2" charset="2"/>
              <a:buNone/>
            </a:pPr>
            <a:r>
              <a:rPr lang="en-US" dirty="0"/>
              <a:t>Drs. Goldfarb and Wright are most important </a:t>
            </a:r>
          </a:p>
          <a:p>
            <a:pPr marL="0" indent="0">
              <a:buFont typeface="Wingdings" pitchFamily="2" charset="2"/>
              <a:buNone/>
            </a:pPr>
            <a:r>
              <a:rPr lang="en-US" dirty="0"/>
              <a:t>-  Dr. Wright developed one of the first methods of quantitative DRUJ assessment</a:t>
            </a:r>
          </a:p>
          <a:p>
            <a:pPr marL="171450" indent="-171450">
              <a:buFontTx/>
              <a:buChar char="-"/>
            </a:pPr>
            <a:r>
              <a:rPr lang="en-US" dirty="0"/>
              <a:t>Both have spearheaded the discussion about the need for DRUJ quantification within the field</a:t>
            </a:r>
          </a:p>
          <a:p>
            <a:pPr marL="0" indent="0">
              <a:buFontTx/>
              <a:buNone/>
            </a:pPr>
            <a:endParaRPr lang="en-US" dirty="0"/>
          </a:p>
          <a:p>
            <a:pPr marL="0" indent="0">
              <a:buFontTx/>
              <a:buNone/>
            </a:pPr>
            <a:r>
              <a:rPr lang="en-US" dirty="0"/>
              <a:t>Medical device companies will eventually take our concept to market, but don’t have much influence over our design during development</a:t>
            </a:r>
          </a:p>
          <a:p>
            <a:pPr marL="0" indent="0">
              <a:buFontTx/>
              <a:buNone/>
            </a:pPr>
            <a:r>
              <a:rPr lang="en-US" dirty="0"/>
              <a:t>OT’s and prospective patients will be consulted to ensure device is comfortable/as painless as possible</a:t>
            </a:r>
          </a:p>
          <a:p>
            <a:pPr marL="0" indent="0">
              <a:buFontTx/>
              <a:buNone/>
            </a:pPr>
            <a:endParaRPr lang="en-US" dirty="0"/>
          </a:p>
          <a:p>
            <a:pPr marL="0" indent="0">
              <a:buFontTx/>
              <a:buNone/>
            </a:pPr>
            <a:r>
              <a:rPr lang="en-US" dirty="0"/>
              <a:t>Other hand surgeons will eventually use the device, but aren’t necessarily as invested as Goldfarb/Wright</a:t>
            </a:r>
          </a:p>
          <a:p>
            <a:pPr marL="0" indent="0">
              <a:buFontTx/>
              <a:buNone/>
            </a:pPr>
            <a:r>
              <a:rPr lang="en-US" dirty="0"/>
              <a:t>Nonclinical ortho personnel will be exposed to the device once it hits the market, so they need to be aware of it</a:t>
            </a:r>
          </a:p>
          <a:p>
            <a:pPr marL="0" indent="0">
              <a:buFont typeface="Wingdings" pitchFamily="2" charset="2"/>
              <a:buNone/>
            </a:pPr>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11</a:t>
            </a:fld>
            <a:endParaRPr lang="en-US"/>
          </a:p>
        </p:txBody>
      </p:sp>
    </p:spTree>
    <p:extLst>
      <p:ext uri="{BB962C8B-B14F-4D97-AF65-F5344CB8AC3E}">
        <p14:creationId xmlns:p14="http://schemas.microsoft.com/office/powerpoint/2010/main" val="158310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13</a:t>
            </a:fld>
            <a:endParaRPr lang="en-US"/>
          </a:p>
        </p:txBody>
      </p:sp>
    </p:spTree>
    <p:extLst>
      <p:ext uri="{BB962C8B-B14F-4D97-AF65-F5344CB8AC3E}">
        <p14:creationId xmlns:p14="http://schemas.microsoft.com/office/powerpoint/2010/main" val="84827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err="1">
                <a:solidFill>
                  <a:srgbClr val="000000"/>
                </a:solidFill>
                <a:effectLst/>
                <a:latin typeface="Arial" panose="020B0604020202020204" pitchFamily="34" charset="0"/>
              </a:rPr>
              <a:t>irst</a:t>
            </a:r>
            <a:r>
              <a:rPr lang="en-US" sz="1800" b="0" i="0" u="none" strike="noStrike" dirty="0">
                <a:solidFill>
                  <a:srgbClr val="000000"/>
                </a:solidFill>
                <a:effectLst/>
                <a:latin typeface="Arial" panose="020B0604020202020204" pitchFamily="34" charset="0"/>
              </a:rPr>
              <a:t> existing solution is a testing stand/rig</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Developed by Dr. Wright and Dr. Goldfarb</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Utilizes electromagnetic tracking sensors embedded into radius and ulna to measure translation</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Force transducer was used to apply known dorsal/volar loads to the ulna</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Pros: accurate to &lt;1mm, measures both force and translation; does "what we need"</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Cons: </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invasive - sensors were placed inside of the bones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delicate - EM sensors highly susceptible to interference, no ferromagnetic materials</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expensive - particular EM sensor system used is &gt;$8,000, force transducer ~$2,000</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Conclusions: decent "first step" towards a usable device, but isn't practical - cost alone would likely make it unmarketable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92E9342C-8824-F340-B75F-61006880C345}" type="slidenum">
              <a:rPr lang="en-US" smtClean="0"/>
              <a:t>16</a:t>
            </a:fld>
            <a:endParaRPr lang="en-US"/>
          </a:p>
        </p:txBody>
      </p:sp>
    </p:spTree>
    <p:extLst>
      <p:ext uri="{BB962C8B-B14F-4D97-AF65-F5344CB8AC3E}">
        <p14:creationId xmlns:p14="http://schemas.microsoft.com/office/powerpoint/2010/main" val="797861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7284" y="2012373"/>
            <a:ext cx="3159914" cy="3657600"/>
          </a:xfrm>
          <a:prstGeom prst="rect">
            <a:avLst/>
          </a:prstGeom>
        </p:spPr>
      </p:pic>
      <p:sp>
        <p:nvSpPr>
          <p:cNvPr id="5" name="Rectangle 4"/>
          <p:cNvSpPr/>
          <p:nvPr/>
        </p:nvSpPr>
        <p:spPr>
          <a:xfrm>
            <a:off x="0" y="0"/>
            <a:ext cx="9144000" cy="935038"/>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2" name="Title 1"/>
          <p:cNvSpPr>
            <a:spLocks noGrp="1"/>
          </p:cNvSpPr>
          <p:nvPr>
            <p:ph type="ctrTitle"/>
          </p:nvPr>
        </p:nvSpPr>
        <p:spPr>
          <a:xfrm>
            <a:off x="685800" y="2130425"/>
            <a:ext cx="7772400" cy="1470025"/>
          </a:xfrm>
        </p:spPr>
        <p:txBody>
          <a:bodyPr/>
          <a:lstStyle>
            <a:lvl1pPr>
              <a:defRPr>
                <a:solidFill>
                  <a:srgbClr val="800000"/>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086600" cy="1752600"/>
          </a:xfrm>
        </p:spPr>
        <p:txBody>
          <a:bodyPr>
            <a:normAutofit/>
          </a:bodyPr>
          <a:lstStyle>
            <a:lvl1pPr marL="0" indent="0" algn="l">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22590834-E877-034A-8B8F-E82EB1E8E4A8}"/>
              </a:ext>
            </a:extLst>
          </p:cNvPr>
          <p:cNvPicPr>
            <a:picLocks noChangeAspect="1"/>
          </p:cNvPicPr>
          <p:nvPr userDrawn="1"/>
        </p:nvPicPr>
        <p:blipFill>
          <a:blip r:embed="rId3"/>
          <a:stretch>
            <a:fillRect/>
          </a:stretch>
        </p:blipFill>
        <p:spPr>
          <a:xfrm>
            <a:off x="342899" y="77789"/>
            <a:ext cx="3291840" cy="822960"/>
          </a:xfrm>
          <a:prstGeom prst="rect">
            <a:avLst/>
          </a:prstGeom>
        </p:spPr>
      </p:pic>
    </p:spTree>
    <p:extLst>
      <p:ext uri="{BB962C8B-B14F-4D97-AF65-F5344CB8AC3E}">
        <p14:creationId xmlns:p14="http://schemas.microsoft.com/office/powerpoint/2010/main" val="212285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199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30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11294"/>
            <a:ext cx="8229600" cy="664710"/>
          </a:xfrm>
        </p:spPr>
        <p:txBody>
          <a:bodyPr/>
          <a:lstStyle/>
          <a:p>
            <a:r>
              <a:rPr lang="en-US"/>
              <a:t>Click to edit Master title style</a:t>
            </a:r>
          </a:p>
        </p:txBody>
      </p:sp>
      <p:sp>
        <p:nvSpPr>
          <p:cNvPr id="3" name="Content Placeholder 2"/>
          <p:cNvSpPr>
            <a:spLocks noGrp="1"/>
          </p:cNvSpPr>
          <p:nvPr>
            <p:ph idx="1"/>
          </p:nvPr>
        </p:nvSpPr>
        <p:spPr>
          <a:xfrm>
            <a:off x="457200" y="1423556"/>
            <a:ext cx="8229600" cy="4667682"/>
          </a:xfrm>
        </p:spPr>
        <p:txBody>
          <a:bodyPr/>
          <a:lstStyle>
            <a:lvl1pPr>
              <a:defRPr>
                <a:solidFill>
                  <a:schemeClr val="tx1">
                    <a:lumMod val="95000"/>
                    <a:lumOff val="5000"/>
                  </a:schemeClr>
                </a:solidFill>
              </a:defRPr>
            </a:lvl1pPr>
            <a:lvl3pPr>
              <a:defRPr>
                <a:solidFill>
                  <a:srgbClr val="990000"/>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838" y="252500"/>
            <a:ext cx="632435" cy="731520"/>
          </a:xfrm>
          <a:prstGeom prst="rect">
            <a:avLst/>
          </a:prstGeom>
        </p:spPr>
      </p:pic>
    </p:spTree>
    <p:extLst>
      <p:ext uri="{BB962C8B-B14F-4D97-AF65-F5344CB8AC3E}">
        <p14:creationId xmlns:p14="http://schemas.microsoft.com/office/powerpoint/2010/main" val="58566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0" cap="none">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38397677-D839-1948-A859-164ADDFDBD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838" y="252500"/>
            <a:ext cx="632435" cy="731520"/>
          </a:xfrm>
          <a:prstGeom prst="rect">
            <a:avLst/>
          </a:prstGeom>
        </p:spPr>
      </p:pic>
    </p:spTree>
    <p:extLst>
      <p:ext uri="{BB962C8B-B14F-4D97-AF65-F5344CB8AC3E}">
        <p14:creationId xmlns:p14="http://schemas.microsoft.com/office/powerpoint/2010/main" val="213178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956278"/>
            <a:ext cx="4038600" cy="3169885"/>
          </a:xfrm>
        </p:spPr>
        <p:txBody>
          <a:bodyPr/>
          <a:lstStyle>
            <a:lvl1pPr>
              <a:defRPr sz="2800" b="0">
                <a:solidFill>
                  <a:schemeClr val="tx1">
                    <a:lumMod val="95000"/>
                    <a:lumOff val="5000"/>
                  </a:schemeClr>
                </a:solidFill>
              </a:defRPr>
            </a:lvl1pPr>
            <a:lvl2pPr>
              <a:defRPr sz="2400"/>
            </a:lvl2pPr>
            <a:lvl3pPr>
              <a:defRPr sz="2000">
                <a:solidFill>
                  <a:srgbClr val="990000"/>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956278"/>
            <a:ext cx="4038600" cy="3169885"/>
          </a:xfrm>
        </p:spPr>
        <p:txBody>
          <a:bodyPr/>
          <a:lstStyle>
            <a:lvl1pPr>
              <a:defRPr sz="2800" b="0">
                <a:solidFill>
                  <a:schemeClr val="tx1">
                    <a:lumMod val="95000"/>
                    <a:lumOff val="5000"/>
                  </a:schemeClr>
                </a:solidFill>
              </a:defRPr>
            </a:lvl1pPr>
            <a:lvl2pPr>
              <a:defRPr sz="2400"/>
            </a:lvl2pPr>
            <a:lvl3pPr>
              <a:defRPr sz="2000">
                <a:solidFill>
                  <a:srgbClr val="990000"/>
                </a:solidFill>
              </a:defRPr>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763D56D-4700-E841-8DC7-C27CD6779F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838" y="252500"/>
            <a:ext cx="632435" cy="731520"/>
          </a:xfrm>
          <a:prstGeom prst="rect">
            <a:avLst/>
          </a:prstGeom>
        </p:spPr>
      </p:pic>
    </p:spTree>
    <p:extLst>
      <p:ext uri="{BB962C8B-B14F-4D97-AF65-F5344CB8AC3E}">
        <p14:creationId xmlns:p14="http://schemas.microsoft.com/office/powerpoint/2010/main" val="26284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3097389"/>
            <a:ext cx="4040188" cy="3028774"/>
          </a:xfrm>
        </p:spPr>
        <p:txBody>
          <a:bodyPr/>
          <a:lstStyle>
            <a:lvl1pPr>
              <a:defRPr sz="2400">
                <a:solidFill>
                  <a:schemeClr val="tx1">
                    <a:lumMod val="95000"/>
                    <a:lumOff val="5000"/>
                  </a:schemeClr>
                </a:solidFill>
              </a:defRPr>
            </a:lvl1pPr>
            <a:lvl2pPr>
              <a:defRPr sz="2000"/>
            </a:lvl2pPr>
            <a:lvl3pPr>
              <a:defRPr sz="1800">
                <a:solidFill>
                  <a:srgbClr val="990000"/>
                </a:solidFill>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3097389"/>
            <a:ext cx="4041775" cy="3028774"/>
          </a:xfrm>
        </p:spPr>
        <p:txBody>
          <a:bodyPr/>
          <a:lstStyle>
            <a:lvl1pPr>
              <a:defRPr sz="2400">
                <a:solidFill>
                  <a:schemeClr val="tx1">
                    <a:lumMod val="95000"/>
                    <a:lumOff val="5000"/>
                  </a:schemeClr>
                </a:solidFill>
              </a:defRPr>
            </a:lvl1pPr>
            <a:lvl2pPr>
              <a:defRPr sz="2000"/>
            </a:lvl2pPr>
            <a:lvl3pPr>
              <a:defRPr sz="1800">
                <a:solidFill>
                  <a:srgbClr val="990000"/>
                </a:solidFill>
              </a:defRPr>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525D1F80-3F65-934E-A1D1-3E15CEE493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838" y="252500"/>
            <a:ext cx="632435" cy="731520"/>
          </a:xfrm>
          <a:prstGeom prst="rect">
            <a:avLst/>
          </a:prstGeom>
        </p:spPr>
      </p:pic>
    </p:spTree>
    <p:extLst>
      <p:ext uri="{BB962C8B-B14F-4D97-AF65-F5344CB8AC3E}">
        <p14:creationId xmlns:p14="http://schemas.microsoft.com/office/powerpoint/2010/main" val="18732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DF70B1FF-BD98-6845-88C2-CC9D142DA6D4}" type="datetimeFigureOut">
              <a:rPr lang="en-US" altLang="en-US"/>
              <a:pPr>
                <a:defRPr/>
              </a:pPr>
              <a:t>9/29/24</a:t>
            </a:fld>
            <a:endParaRPr lang="en-US" alt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vl1pPr>
          </a:lstStyle>
          <a:p>
            <a:pPr>
              <a:defRPr/>
            </a:pPr>
            <a:fld id="{5A198D1F-68EB-BE4C-B5E9-2F12C801D433}" type="slidenum">
              <a:rPr lang="en-US" altLang="en-US"/>
              <a:pPr>
                <a:defRPr/>
              </a:pPr>
              <a:t>‹#›</a:t>
            </a:fld>
            <a:endParaRPr lang="en-US" altLang="en-US"/>
          </a:p>
        </p:txBody>
      </p:sp>
      <p:pic>
        <p:nvPicPr>
          <p:cNvPr id="6" name="Picture 5">
            <a:extLst>
              <a:ext uri="{FF2B5EF4-FFF2-40B4-BE49-F238E27FC236}">
                <a16:creationId xmlns:a16="http://schemas.microsoft.com/office/drawing/2014/main" id="{C4FF7A4D-909A-AF44-8E8B-FAFD6A4F5A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838" y="252500"/>
            <a:ext cx="632435" cy="731520"/>
          </a:xfrm>
          <a:prstGeom prst="rect">
            <a:avLst/>
          </a:prstGeom>
        </p:spPr>
      </p:pic>
    </p:spTree>
    <p:extLst>
      <p:ext uri="{BB962C8B-B14F-4D97-AF65-F5344CB8AC3E}">
        <p14:creationId xmlns:p14="http://schemas.microsoft.com/office/powerpoint/2010/main" val="137504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B61AA-5708-4D43-8A5B-C544E55273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838" y="252500"/>
            <a:ext cx="632435" cy="731520"/>
          </a:xfrm>
          <a:prstGeom prst="rect">
            <a:avLst/>
          </a:prstGeom>
        </p:spPr>
      </p:pic>
    </p:spTree>
    <p:extLst>
      <p:ext uri="{BB962C8B-B14F-4D97-AF65-F5344CB8AC3E}">
        <p14:creationId xmlns:p14="http://schemas.microsoft.com/office/powerpoint/2010/main" val="23082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733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573389"/>
            <a:ext cx="5111750" cy="4552774"/>
          </a:xfrm>
        </p:spPr>
        <p:txBody>
          <a:bodyPr/>
          <a:lstStyle>
            <a:lvl1pPr>
              <a:defRPr sz="3200" b="0">
                <a:solidFill>
                  <a:schemeClr val="tx1">
                    <a:lumMod val="95000"/>
                    <a:lumOff val="5000"/>
                  </a:schemeClr>
                </a:solidFill>
              </a:defRPr>
            </a:lvl1pPr>
            <a:lvl2pPr>
              <a:defRPr sz="2800"/>
            </a:lvl2pPr>
            <a:lvl3pPr>
              <a:defRPr sz="2400">
                <a:solidFill>
                  <a:srgbClr val="990000"/>
                </a:solidFill>
              </a:defRPr>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815167"/>
            <a:ext cx="3008313" cy="3310996"/>
          </a:xfrm>
        </p:spPr>
        <p:txBody>
          <a:bodyPr/>
          <a:lstStyle>
            <a:lvl1pPr marL="0" indent="0">
              <a:buNone/>
              <a:defRPr sz="1400">
                <a:solidFill>
                  <a:srgbClr val="0D0D0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extLst>
              <a:ext uri="{FF2B5EF4-FFF2-40B4-BE49-F238E27FC236}">
                <a16:creationId xmlns:a16="http://schemas.microsoft.com/office/drawing/2014/main" id="{EAD1F2DF-AE9F-5F4C-8097-F8E2C54087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838" y="252500"/>
            <a:ext cx="632435" cy="731520"/>
          </a:xfrm>
          <a:prstGeom prst="rect">
            <a:avLst/>
          </a:prstGeom>
        </p:spPr>
      </p:pic>
    </p:spTree>
    <p:extLst>
      <p:ext uri="{BB962C8B-B14F-4D97-AF65-F5344CB8AC3E}">
        <p14:creationId xmlns:p14="http://schemas.microsoft.com/office/powerpoint/2010/main" val="1054609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319389"/>
            <a:ext cx="5486400" cy="34081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extLst>
              <a:ext uri="{FF2B5EF4-FFF2-40B4-BE49-F238E27FC236}">
                <a16:creationId xmlns:a16="http://schemas.microsoft.com/office/drawing/2014/main" id="{ECF463D4-379E-B242-870E-3A3D7D3A48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838" y="252500"/>
            <a:ext cx="632435" cy="731520"/>
          </a:xfrm>
          <a:prstGeom prst="rect">
            <a:avLst/>
          </a:prstGeom>
        </p:spPr>
      </p:pic>
    </p:spTree>
    <p:extLst>
      <p:ext uri="{BB962C8B-B14F-4D97-AF65-F5344CB8AC3E}">
        <p14:creationId xmlns:p14="http://schemas.microsoft.com/office/powerpoint/2010/main" val="164697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6463"/>
            <a:ext cx="82296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849438"/>
            <a:ext cx="82296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a:extLst>
              <a:ext uri="{FF2B5EF4-FFF2-40B4-BE49-F238E27FC236}">
                <a16:creationId xmlns:a16="http://schemas.microsoft.com/office/drawing/2014/main" id="{A78CC3C6-9E0A-5242-8B55-6E1C9D786966}"/>
              </a:ext>
            </a:extLst>
          </p:cNvPr>
          <p:cNvSpPr txBox="1">
            <a:spLocks/>
          </p:cNvSpPr>
          <p:nvPr userDrawn="1"/>
        </p:nvSpPr>
        <p:spPr>
          <a:xfrm>
            <a:off x="6457950" y="6356351"/>
            <a:ext cx="2228850" cy="36512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a:lstStyle>
          <a:p>
            <a:pPr algn="r"/>
            <a:fld id="{5C9FA639-4C07-734E-B80E-2D08E3DF27AB}" type="slidenum">
              <a:rPr lang="en-US" sz="1500" smtClean="0">
                <a:solidFill>
                  <a:schemeClr val="bg1">
                    <a:lumMod val="50000"/>
                  </a:schemeClr>
                </a:solidFill>
                <a:latin typeface="Arial" panose="020B0604020202020204" pitchFamily="34" charset="0"/>
                <a:cs typeface="Arial" panose="020B0604020202020204" pitchFamily="34" charset="0"/>
              </a:rPr>
              <a:pPr algn="r"/>
              <a:t>‹#›</a:t>
            </a:fld>
            <a:endParaRPr lang="en-US" sz="1500" dirty="0">
              <a:solidFill>
                <a:schemeClr val="bg1">
                  <a:lumMod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29" r:id="rId3"/>
    <p:sldLayoutId id="2147483730" r:id="rId4"/>
    <p:sldLayoutId id="2147483731" r:id="rId5"/>
    <p:sldLayoutId id="2147483739" r:id="rId6"/>
    <p:sldLayoutId id="2147483732" r:id="rId7"/>
    <p:sldLayoutId id="2147483733" r:id="rId8"/>
    <p:sldLayoutId id="2147483734" r:id="rId9"/>
    <p:sldLayoutId id="2147483735" r:id="rId10"/>
    <p:sldLayoutId id="2147483736" r:id="rId11"/>
  </p:sldLayoutIdLst>
  <p:txStyles>
    <p:titleStyle>
      <a:lvl1pPr algn="l" defTabSz="457200" rtl="0" eaLnBrk="1" fontAlgn="base" hangingPunct="1">
        <a:spcBef>
          <a:spcPct val="0"/>
        </a:spcBef>
        <a:spcAft>
          <a:spcPct val="0"/>
        </a:spcAft>
        <a:defRPr sz="3600" kern="1200">
          <a:solidFill>
            <a:srgbClr val="7F7F7F"/>
          </a:solidFill>
          <a:latin typeface="Georgia"/>
          <a:ea typeface="ＭＳ Ｐゴシック" charset="0"/>
          <a:cs typeface="Georgia"/>
        </a:defRPr>
      </a:lvl1pPr>
      <a:lvl2pPr algn="l" defTabSz="457200" rtl="0" eaLnBrk="1" fontAlgn="base" hangingPunct="1">
        <a:spcBef>
          <a:spcPct val="0"/>
        </a:spcBef>
        <a:spcAft>
          <a:spcPct val="0"/>
        </a:spcAft>
        <a:defRPr sz="3600">
          <a:solidFill>
            <a:srgbClr val="7F7F7F"/>
          </a:solidFill>
          <a:latin typeface="Georgia" charset="0"/>
          <a:ea typeface="ＭＳ Ｐゴシック" charset="0"/>
          <a:cs typeface="Georgia" charset="0"/>
        </a:defRPr>
      </a:lvl2pPr>
      <a:lvl3pPr algn="l" defTabSz="457200" rtl="0" eaLnBrk="1" fontAlgn="base" hangingPunct="1">
        <a:spcBef>
          <a:spcPct val="0"/>
        </a:spcBef>
        <a:spcAft>
          <a:spcPct val="0"/>
        </a:spcAft>
        <a:defRPr sz="3600">
          <a:solidFill>
            <a:srgbClr val="7F7F7F"/>
          </a:solidFill>
          <a:latin typeface="Georgia" charset="0"/>
          <a:ea typeface="ＭＳ Ｐゴシック" charset="0"/>
          <a:cs typeface="Georgia" charset="0"/>
        </a:defRPr>
      </a:lvl3pPr>
      <a:lvl4pPr algn="l" defTabSz="457200" rtl="0" eaLnBrk="1" fontAlgn="base" hangingPunct="1">
        <a:spcBef>
          <a:spcPct val="0"/>
        </a:spcBef>
        <a:spcAft>
          <a:spcPct val="0"/>
        </a:spcAft>
        <a:defRPr sz="3600">
          <a:solidFill>
            <a:srgbClr val="7F7F7F"/>
          </a:solidFill>
          <a:latin typeface="Georgia" charset="0"/>
          <a:ea typeface="ＭＳ Ｐゴシック" charset="0"/>
          <a:cs typeface="Georgia" charset="0"/>
        </a:defRPr>
      </a:lvl4pPr>
      <a:lvl5pPr algn="l" defTabSz="457200" rtl="0" eaLnBrk="1" fontAlgn="base" hangingPunct="1">
        <a:spcBef>
          <a:spcPct val="0"/>
        </a:spcBef>
        <a:spcAft>
          <a:spcPct val="0"/>
        </a:spcAft>
        <a:defRPr sz="3600">
          <a:solidFill>
            <a:srgbClr val="7F7F7F"/>
          </a:solidFill>
          <a:latin typeface="Georgia" charset="0"/>
          <a:ea typeface="ＭＳ Ｐゴシック" charset="0"/>
          <a:cs typeface="Georgia" charset="0"/>
        </a:defRPr>
      </a:lvl5pPr>
      <a:lvl6pPr marL="457200" algn="l" defTabSz="457200" rtl="0" eaLnBrk="1" fontAlgn="base" hangingPunct="1">
        <a:spcBef>
          <a:spcPct val="0"/>
        </a:spcBef>
        <a:spcAft>
          <a:spcPct val="0"/>
        </a:spcAft>
        <a:defRPr sz="3800">
          <a:solidFill>
            <a:srgbClr val="7F7F7F"/>
          </a:solidFill>
          <a:latin typeface="Georgia" charset="0"/>
          <a:ea typeface="ＭＳ Ｐゴシック" charset="0"/>
        </a:defRPr>
      </a:lvl6pPr>
      <a:lvl7pPr marL="914400" algn="l" defTabSz="457200" rtl="0" eaLnBrk="1" fontAlgn="base" hangingPunct="1">
        <a:spcBef>
          <a:spcPct val="0"/>
        </a:spcBef>
        <a:spcAft>
          <a:spcPct val="0"/>
        </a:spcAft>
        <a:defRPr sz="3800">
          <a:solidFill>
            <a:srgbClr val="7F7F7F"/>
          </a:solidFill>
          <a:latin typeface="Georgia" charset="0"/>
          <a:ea typeface="ＭＳ Ｐゴシック" charset="0"/>
        </a:defRPr>
      </a:lvl7pPr>
      <a:lvl8pPr marL="1371600" algn="l" defTabSz="457200" rtl="0" eaLnBrk="1" fontAlgn="base" hangingPunct="1">
        <a:spcBef>
          <a:spcPct val="0"/>
        </a:spcBef>
        <a:spcAft>
          <a:spcPct val="0"/>
        </a:spcAft>
        <a:defRPr sz="3800">
          <a:solidFill>
            <a:srgbClr val="7F7F7F"/>
          </a:solidFill>
          <a:latin typeface="Georgia" charset="0"/>
          <a:ea typeface="ＭＳ Ｐゴシック" charset="0"/>
        </a:defRPr>
      </a:lvl8pPr>
      <a:lvl9pPr marL="1828800" algn="l" defTabSz="457200" rtl="0" eaLnBrk="1" fontAlgn="base" hangingPunct="1">
        <a:spcBef>
          <a:spcPct val="0"/>
        </a:spcBef>
        <a:spcAft>
          <a:spcPct val="0"/>
        </a:spcAft>
        <a:defRPr sz="3800">
          <a:solidFill>
            <a:srgbClr val="7F7F7F"/>
          </a:solidFill>
          <a:latin typeface="Georgia"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200" b="1" kern="1200">
          <a:solidFill>
            <a:srgbClr val="0D0D0D"/>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000" b="1" kern="1200">
          <a:solidFill>
            <a:srgbClr val="7F7F7F"/>
          </a:solidFill>
          <a:latin typeface="Arial"/>
          <a:ea typeface="ＭＳ Ｐゴシック" charset="0"/>
          <a:cs typeface="Arial"/>
        </a:defRPr>
      </a:lvl2pPr>
      <a:lvl3pPr marL="1143000" indent="-228600" algn="l" defTabSz="457200" rtl="0" eaLnBrk="1" fontAlgn="base" hangingPunct="1">
        <a:lnSpc>
          <a:spcPct val="110000"/>
        </a:lnSpc>
        <a:spcBef>
          <a:spcPct val="20000"/>
        </a:spcBef>
        <a:spcAft>
          <a:spcPct val="0"/>
        </a:spcAft>
        <a:buFont typeface="Arial" charset="0"/>
        <a:buChar char="•"/>
        <a:defRPr b="1" kern="1200">
          <a:solidFill>
            <a:srgbClr val="990000"/>
          </a:solidFill>
          <a:latin typeface="Arial"/>
          <a:ea typeface="ＭＳ Ｐゴシック" charset="0"/>
          <a:cs typeface="Arial"/>
        </a:defRPr>
      </a:lvl3pPr>
      <a:lvl4pPr marL="1600200" indent="-228600" algn="l" defTabSz="457200" rtl="0" eaLnBrk="1" fontAlgn="base" hangingPunct="1">
        <a:lnSpc>
          <a:spcPct val="110000"/>
        </a:lnSpc>
        <a:spcBef>
          <a:spcPct val="20000"/>
        </a:spcBef>
        <a:spcAft>
          <a:spcPct val="0"/>
        </a:spcAft>
        <a:buFont typeface="Arial" charset="0"/>
        <a:buChar char="–"/>
        <a:defRPr sz="1600" kern="1200">
          <a:solidFill>
            <a:schemeClr val="tx1"/>
          </a:solidFill>
          <a:latin typeface="Arial"/>
          <a:ea typeface="ＭＳ Ｐゴシック" charset="0"/>
          <a:cs typeface="Arial"/>
        </a:defRPr>
      </a:lvl4pPr>
      <a:lvl5pPr marL="2057400" indent="-228600" algn="l" defTabSz="457200" rtl="0" eaLnBrk="1" fontAlgn="base" hangingPunct="1">
        <a:lnSpc>
          <a:spcPct val="110000"/>
        </a:lnSpc>
        <a:spcBef>
          <a:spcPct val="20000"/>
        </a:spcBef>
        <a:spcAft>
          <a:spcPct val="0"/>
        </a:spcAft>
        <a:buFont typeface="Arial" charset="0"/>
        <a:buChar char="»"/>
        <a:defRPr sz="15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dZCmE-DYSNk?feature=oembed"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685800" y="2130425"/>
            <a:ext cx="5605670" cy="1470025"/>
          </a:xfrm>
        </p:spPr>
        <p:txBody>
          <a:bodyPr/>
          <a:lstStyle/>
          <a:p>
            <a:r>
              <a:rPr lang="en-US" altLang="en-US" sz="4400" dirty="0">
                <a:latin typeface="Georgia" charset="0"/>
                <a:ea typeface="ＭＳ Ｐゴシック" charset="-128"/>
                <a:cs typeface="Georgia" charset="0"/>
              </a:rPr>
              <a:t>DRUJ-Instability Quantification Rig</a:t>
            </a: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sz="2800" dirty="0">
                <a:solidFill>
                  <a:schemeClr val="tx1"/>
                </a:solidFill>
                <a:ea typeface="+mn-ea"/>
              </a:rPr>
              <a:t>Group 24:</a:t>
            </a:r>
          </a:p>
          <a:p>
            <a:pPr fontAlgn="auto">
              <a:spcAft>
                <a:spcPts val="0"/>
              </a:spcAft>
              <a:buFont typeface="Arial"/>
              <a:buNone/>
              <a:defRPr/>
            </a:pPr>
            <a:r>
              <a:rPr lang="en-US" dirty="0">
                <a:ea typeface="+mn-ea"/>
              </a:rPr>
              <a:t>Saketh Balmoori</a:t>
            </a:r>
          </a:p>
          <a:p>
            <a:pPr fontAlgn="auto">
              <a:spcAft>
                <a:spcPts val="0"/>
              </a:spcAft>
              <a:buFont typeface="Arial"/>
              <a:buNone/>
              <a:defRPr/>
            </a:pPr>
            <a:r>
              <a:rPr lang="en-US" dirty="0">
                <a:ea typeface="+mn-ea"/>
              </a:rPr>
              <a:t>Kaitlyn Thornton</a:t>
            </a:r>
          </a:p>
          <a:p>
            <a:pPr fontAlgn="auto">
              <a:spcAft>
                <a:spcPts val="0"/>
              </a:spcAft>
              <a:buFont typeface="Arial"/>
              <a:buNone/>
              <a:defRPr/>
            </a:pPr>
            <a:r>
              <a:rPr lang="en-US" dirty="0">
                <a:ea typeface="+mn-ea"/>
              </a:rPr>
              <a:t>Chris Wissmann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25EB4-3DE0-9751-B3B6-DE6CDD2911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8D404-DDCC-BF42-6EDC-A716A3B2C4B5}"/>
              </a:ext>
            </a:extLst>
          </p:cNvPr>
          <p:cNvSpPr>
            <a:spLocks noGrp="1"/>
          </p:cNvSpPr>
          <p:nvPr>
            <p:ph type="ctrTitle"/>
          </p:nvPr>
        </p:nvSpPr>
        <p:spPr>
          <a:xfrm>
            <a:off x="685800" y="2693987"/>
            <a:ext cx="7772400" cy="1470025"/>
          </a:xfrm>
        </p:spPr>
        <p:txBody>
          <a:bodyPr/>
          <a:lstStyle/>
          <a:p>
            <a:r>
              <a:rPr lang="en-US" sz="4000" dirty="0"/>
              <a:t>Stakeholders</a:t>
            </a:r>
          </a:p>
        </p:txBody>
      </p:sp>
    </p:spTree>
    <p:extLst>
      <p:ext uri="{BB962C8B-B14F-4D97-AF65-F5344CB8AC3E}">
        <p14:creationId xmlns:p14="http://schemas.microsoft.com/office/powerpoint/2010/main" val="332552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D26F378-736D-78B0-FD3A-F55BCC89E79F}"/>
              </a:ext>
            </a:extLst>
          </p:cNvPr>
          <p:cNvGrpSpPr/>
          <p:nvPr/>
        </p:nvGrpSpPr>
        <p:grpSpPr>
          <a:xfrm>
            <a:off x="1154545" y="674947"/>
            <a:ext cx="5915889" cy="5811212"/>
            <a:chOff x="653627" y="595750"/>
            <a:chExt cx="6259789" cy="6149027"/>
          </a:xfrm>
        </p:grpSpPr>
        <p:sp>
          <p:nvSpPr>
            <p:cNvPr id="2" name="Rounded Rectangle 1">
              <a:extLst>
                <a:ext uri="{FF2B5EF4-FFF2-40B4-BE49-F238E27FC236}">
                  <a16:creationId xmlns:a16="http://schemas.microsoft.com/office/drawing/2014/main" id="{6D721A33-D9F5-4343-F008-4F7040F921DF}"/>
                </a:ext>
              </a:extLst>
            </p:cNvPr>
            <p:cNvSpPr/>
            <p:nvPr/>
          </p:nvSpPr>
          <p:spPr>
            <a:xfrm>
              <a:off x="1620982" y="595751"/>
              <a:ext cx="2646217" cy="2646217"/>
            </a:xfrm>
            <a:prstGeom prst="roundRect">
              <a:avLst>
                <a:gd name="adj" fmla="val 0"/>
              </a:avLst>
            </a:prstGeom>
            <a:solidFill>
              <a:schemeClr val="accent4">
                <a:lumMod val="20000"/>
                <a:lumOff val="80000"/>
              </a:schemeClr>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FDA-CDRH</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ASTM</a:t>
              </a:r>
            </a:p>
          </p:txBody>
        </p:sp>
        <p:sp>
          <p:nvSpPr>
            <p:cNvPr id="3" name="Rounded Rectangle 2">
              <a:extLst>
                <a:ext uri="{FF2B5EF4-FFF2-40B4-BE49-F238E27FC236}">
                  <a16:creationId xmlns:a16="http://schemas.microsoft.com/office/drawing/2014/main" id="{143BCCB7-8833-F1D7-3224-7726DABFE086}"/>
                </a:ext>
              </a:extLst>
            </p:cNvPr>
            <p:cNvSpPr/>
            <p:nvPr/>
          </p:nvSpPr>
          <p:spPr>
            <a:xfrm>
              <a:off x="4267199" y="3241968"/>
              <a:ext cx="2646217" cy="2646217"/>
            </a:xfrm>
            <a:prstGeom prst="roundRect">
              <a:avLst>
                <a:gd name="adj" fmla="val 0"/>
              </a:avLst>
            </a:prstGeom>
            <a:solidFill>
              <a:schemeClr val="accent6">
                <a:lumMod val="20000"/>
                <a:lumOff val="80000"/>
              </a:schemeClr>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cs typeface="Arial" panose="020B0604020202020204" pitchFamily="34" charset="0"/>
                </a:rPr>
                <a:t>Medical device companies</a:t>
              </a:r>
            </a:p>
            <a:p>
              <a:pPr algn="ctr"/>
              <a:endParaRPr lang="en-US" sz="1800" dirty="0">
                <a:solidFill>
                  <a:schemeClr val="tx1"/>
                </a:solidFill>
                <a:latin typeface="Arial" panose="020B0604020202020204" pitchFamily="34" charset="0"/>
                <a:cs typeface="Arial" panose="020B0604020202020204" pitchFamily="34" charset="0"/>
              </a:endParaRPr>
            </a:p>
            <a:p>
              <a:pPr algn="ctr"/>
              <a:r>
                <a:rPr lang="en-US" sz="1800" dirty="0">
                  <a:solidFill>
                    <a:schemeClr val="tx1"/>
                  </a:solidFill>
                  <a:latin typeface="Arial" panose="020B0604020202020204" pitchFamily="34" charset="0"/>
                  <a:cs typeface="Arial" panose="020B0604020202020204" pitchFamily="34" charset="0"/>
                </a:rPr>
                <a:t>Occupational therapists</a:t>
              </a:r>
            </a:p>
            <a:p>
              <a:pPr algn="ctr"/>
              <a:endParaRPr lang="en-US" sz="1800" dirty="0">
                <a:solidFill>
                  <a:schemeClr val="tx1"/>
                </a:solidFill>
                <a:latin typeface="Arial" panose="020B0604020202020204" pitchFamily="34" charset="0"/>
                <a:cs typeface="Arial" panose="020B0604020202020204" pitchFamily="34" charset="0"/>
              </a:endParaRPr>
            </a:p>
            <a:p>
              <a:pPr algn="ctr"/>
              <a:r>
                <a:rPr lang="en-US" sz="1800" dirty="0">
                  <a:solidFill>
                    <a:schemeClr val="tx1"/>
                  </a:solidFill>
                  <a:latin typeface="Arial" panose="020B0604020202020204" pitchFamily="34" charset="0"/>
                  <a:cs typeface="Arial" panose="020B0604020202020204" pitchFamily="34" charset="0"/>
                </a:rPr>
                <a:t>Prospective patients</a:t>
              </a:r>
            </a:p>
          </p:txBody>
        </p:sp>
        <p:sp>
          <p:nvSpPr>
            <p:cNvPr id="4" name="Rounded Rectangle 3">
              <a:extLst>
                <a:ext uri="{FF2B5EF4-FFF2-40B4-BE49-F238E27FC236}">
                  <a16:creationId xmlns:a16="http://schemas.microsoft.com/office/drawing/2014/main" id="{2A321139-2D28-7EE1-CA3D-ABCA39EAD9EC}"/>
                </a:ext>
              </a:extLst>
            </p:cNvPr>
            <p:cNvSpPr/>
            <p:nvPr/>
          </p:nvSpPr>
          <p:spPr>
            <a:xfrm>
              <a:off x="1620982" y="3241968"/>
              <a:ext cx="2646217" cy="2646217"/>
            </a:xfrm>
            <a:prstGeom prst="roundRect">
              <a:avLst>
                <a:gd name="adj" fmla="val 0"/>
              </a:avLst>
            </a:prstGeom>
            <a:solidFill>
              <a:srgbClr val="D0E2CA"/>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tx1"/>
                  </a:solidFill>
                  <a:latin typeface="Arial" panose="020B0604020202020204" pitchFamily="34" charset="0"/>
                  <a:cs typeface="Arial" panose="020B0604020202020204" pitchFamily="34" charset="0"/>
                </a:rPr>
                <a:t>Other hand Surgeons</a:t>
              </a:r>
            </a:p>
            <a:p>
              <a:pPr algn="ctr"/>
              <a:endParaRPr lang="en-US" sz="1800" dirty="0">
                <a:solidFill>
                  <a:schemeClr val="tx1"/>
                </a:solidFill>
                <a:latin typeface="Arial" panose="020B0604020202020204" pitchFamily="34" charset="0"/>
                <a:cs typeface="Arial" panose="020B0604020202020204" pitchFamily="34" charset="0"/>
              </a:endParaRPr>
            </a:p>
            <a:p>
              <a:pPr algn="ctr"/>
              <a:r>
                <a:rPr lang="en-US" sz="1800" dirty="0">
                  <a:solidFill>
                    <a:schemeClr val="tx1"/>
                  </a:solidFill>
                  <a:latin typeface="Arial" panose="020B0604020202020204" pitchFamily="34" charset="0"/>
                  <a:cs typeface="Arial" panose="020B0604020202020204" pitchFamily="34" charset="0"/>
                </a:rPr>
                <a:t>Non-clinical ortho personnel</a:t>
              </a:r>
            </a:p>
          </p:txBody>
        </p:sp>
        <p:sp>
          <p:nvSpPr>
            <p:cNvPr id="5" name="Rounded Rectangle 4">
              <a:extLst>
                <a:ext uri="{FF2B5EF4-FFF2-40B4-BE49-F238E27FC236}">
                  <a16:creationId xmlns:a16="http://schemas.microsoft.com/office/drawing/2014/main" id="{AA781A3E-6CA3-6C5F-0A58-454A9B96A3CC}"/>
                </a:ext>
              </a:extLst>
            </p:cNvPr>
            <p:cNvSpPr/>
            <p:nvPr/>
          </p:nvSpPr>
          <p:spPr>
            <a:xfrm>
              <a:off x="4267198" y="595750"/>
              <a:ext cx="2646217" cy="2646218"/>
            </a:xfrm>
            <a:prstGeom prst="roundRect">
              <a:avLst>
                <a:gd name="adj" fmla="val 0"/>
              </a:avLst>
            </a:prstGeom>
            <a:solidFill>
              <a:schemeClr val="accent1">
                <a:lumMod val="20000"/>
                <a:lumOff val="80000"/>
              </a:schemeClr>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Dr. Goldfarb</a:t>
              </a:r>
            </a:p>
            <a:p>
              <a:pPr algn="ctr"/>
              <a:endParaRPr lang="en-US" dirty="0">
                <a:solidFill>
                  <a:schemeClr val="tx1"/>
                </a:solidFill>
                <a:latin typeface="Arial" panose="020B0604020202020204" pitchFamily="34" charset="0"/>
                <a:cs typeface="Arial" panose="020B0604020202020204" pitchFamily="34" charset="0"/>
              </a:endParaRPr>
            </a:p>
            <a:p>
              <a:pPr algn="ctr"/>
              <a:r>
                <a:rPr lang="en-US" dirty="0">
                  <a:solidFill>
                    <a:schemeClr val="tx1"/>
                  </a:solidFill>
                  <a:latin typeface="Arial" panose="020B0604020202020204" pitchFamily="34" charset="0"/>
                  <a:cs typeface="Arial" panose="020B0604020202020204" pitchFamily="34" charset="0"/>
                </a:rPr>
                <a:t>Dr. Wright</a:t>
              </a:r>
            </a:p>
          </p:txBody>
        </p:sp>
        <p:cxnSp>
          <p:nvCxnSpPr>
            <p:cNvPr id="8" name="Straight Arrow Connector 7">
              <a:extLst>
                <a:ext uri="{FF2B5EF4-FFF2-40B4-BE49-F238E27FC236}">
                  <a16:creationId xmlns:a16="http://schemas.microsoft.com/office/drawing/2014/main" id="{E51AA609-71C5-5156-8A04-58226A24B853}"/>
                </a:ext>
              </a:extLst>
            </p:cNvPr>
            <p:cNvCxnSpPr/>
            <p:nvPr/>
          </p:nvCxnSpPr>
          <p:spPr>
            <a:xfrm flipV="1">
              <a:off x="1283855" y="595750"/>
              <a:ext cx="0" cy="5292435"/>
            </a:xfrm>
            <a:prstGeom prst="straightConnector1">
              <a:avLst/>
            </a:prstGeom>
            <a:ln>
              <a:solidFill>
                <a:schemeClr val="accent1"/>
              </a:solidFill>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27F3300D-7D86-C731-8D9B-413A68F52E11}"/>
                </a:ext>
              </a:extLst>
            </p:cNvPr>
            <p:cNvCxnSpPr>
              <a:cxnSpLocks/>
            </p:cNvCxnSpPr>
            <p:nvPr/>
          </p:nvCxnSpPr>
          <p:spPr>
            <a:xfrm>
              <a:off x="1620982" y="6225312"/>
              <a:ext cx="529243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3" name="TextBox 12">
              <a:extLst>
                <a:ext uri="{FF2B5EF4-FFF2-40B4-BE49-F238E27FC236}">
                  <a16:creationId xmlns:a16="http://schemas.microsoft.com/office/drawing/2014/main" id="{7E25AE42-D031-1E08-CAA3-13DBBE3C50AE}"/>
                </a:ext>
              </a:extLst>
            </p:cNvPr>
            <p:cNvSpPr txBox="1"/>
            <p:nvPr/>
          </p:nvSpPr>
          <p:spPr>
            <a:xfrm rot="16200000">
              <a:off x="-704277" y="3011134"/>
              <a:ext cx="3177473" cy="461665"/>
            </a:xfrm>
            <a:prstGeom prst="rect">
              <a:avLst/>
            </a:prstGeom>
            <a:noFill/>
          </p:spPr>
          <p:txBody>
            <a:bodyPr wrap="none" rtlCol="0">
              <a:spAutoFit/>
            </a:bodyPr>
            <a:lstStyle/>
            <a:p>
              <a:r>
                <a:rPr lang="en-US" dirty="0">
                  <a:latin typeface="Georgia" panose="02040502050405020303" pitchFamily="18" charset="0"/>
                </a:rPr>
                <a:t>Stakeholder Influence</a:t>
              </a:r>
            </a:p>
          </p:txBody>
        </p:sp>
        <p:sp>
          <p:nvSpPr>
            <p:cNvPr id="14" name="TextBox 13">
              <a:extLst>
                <a:ext uri="{FF2B5EF4-FFF2-40B4-BE49-F238E27FC236}">
                  <a16:creationId xmlns:a16="http://schemas.microsoft.com/office/drawing/2014/main" id="{DD3BC00B-1077-556A-CE7D-F602DB74CFD8}"/>
                </a:ext>
              </a:extLst>
            </p:cNvPr>
            <p:cNvSpPr txBox="1"/>
            <p:nvPr/>
          </p:nvSpPr>
          <p:spPr>
            <a:xfrm>
              <a:off x="2678461" y="6283112"/>
              <a:ext cx="2964273" cy="461665"/>
            </a:xfrm>
            <a:prstGeom prst="rect">
              <a:avLst/>
            </a:prstGeom>
            <a:noFill/>
          </p:spPr>
          <p:txBody>
            <a:bodyPr wrap="none" rtlCol="0">
              <a:spAutoFit/>
            </a:bodyPr>
            <a:lstStyle/>
            <a:p>
              <a:r>
                <a:rPr lang="en-US" dirty="0">
                  <a:latin typeface="Georgia" panose="02040502050405020303" pitchFamily="18" charset="0"/>
                </a:rPr>
                <a:t>Stakeholder Interest</a:t>
              </a:r>
            </a:p>
          </p:txBody>
        </p:sp>
      </p:grpSp>
    </p:spTree>
    <p:extLst>
      <p:ext uri="{BB962C8B-B14F-4D97-AF65-F5344CB8AC3E}">
        <p14:creationId xmlns:p14="http://schemas.microsoft.com/office/powerpoint/2010/main" val="233244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6F1BC-986A-6EEC-0741-BC36C2239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D2D9B-D0CA-186A-5B43-B029812E87D0}"/>
              </a:ext>
            </a:extLst>
          </p:cNvPr>
          <p:cNvSpPr>
            <a:spLocks noGrp="1"/>
          </p:cNvSpPr>
          <p:nvPr>
            <p:ph type="ctrTitle"/>
          </p:nvPr>
        </p:nvSpPr>
        <p:spPr>
          <a:xfrm>
            <a:off x="685800" y="2693987"/>
            <a:ext cx="7772400" cy="1470025"/>
          </a:xfrm>
        </p:spPr>
        <p:txBody>
          <a:bodyPr/>
          <a:lstStyle/>
          <a:p>
            <a:r>
              <a:rPr lang="en-US" sz="4000" dirty="0"/>
              <a:t>Design Specifications</a:t>
            </a:r>
          </a:p>
        </p:txBody>
      </p:sp>
    </p:spTree>
    <p:extLst>
      <p:ext uri="{BB962C8B-B14F-4D97-AF65-F5344CB8AC3E}">
        <p14:creationId xmlns:p14="http://schemas.microsoft.com/office/powerpoint/2010/main" val="15452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853D05B-EDD4-5D0D-1A37-4412D377CE34}"/>
              </a:ext>
            </a:extLst>
          </p:cNvPr>
          <p:cNvGraphicFramePr>
            <a:graphicFrameLocks noGrp="1"/>
          </p:cNvGraphicFramePr>
          <p:nvPr>
            <p:extLst>
              <p:ext uri="{D42A27DB-BD31-4B8C-83A1-F6EECF244321}">
                <p14:modId xmlns:p14="http://schemas.microsoft.com/office/powerpoint/2010/main" val="351567998"/>
              </p:ext>
            </p:extLst>
          </p:nvPr>
        </p:nvGraphicFramePr>
        <p:xfrm>
          <a:off x="1191289" y="983468"/>
          <a:ext cx="6761421" cy="4891063"/>
        </p:xfrm>
        <a:graphic>
          <a:graphicData uri="http://schemas.openxmlformats.org/drawingml/2006/table">
            <a:tbl>
              <a:tblPr/>
              <a:tblGrid>
                <a:gridCol w="2439247">
                  <a:extLst>
                    <a:ext uri="{9D8B030D-6E8A-4147-A177-3AD203B41FA5}">
                      <a16:colId xmlns:a16="http://schemas.microsoft.com/office/drawing/2014/main" val="3890087465"/>
                    </a:ext>
                  </a:extLst>
                </a:gridCol>
                <a:gridCol w="4322174">
                  <a:extLst>
                    <a:ext uri="{9D8B030D-6E8A-4147-A177-3AD203B41FA5}">
                      <a16:colId xmlns:a16="http://schemas.microsoft.com/office/drawing/2014/main" val="4186115377"/>
                    </a:ext>
                  </a:extLst>
                </a:gridCol>
              </a:tblGrid>
              <a:tr h="467337">
                <a:tc>
                  <a:txBody>
                    <a:bodyPr/>
                    <a:lstStyle/>
                    <a:p>
                      <a:pPr rtl="0" fontAlgn="t">
                        <a:spcBef>
                          <a:spcPts val="0"/>
                        </a:spcBef>
                        <a:spcAft>
                          <a:spcPts val="0"/>
                        </a:spcAft>
                      </a:pPr>
                      <a:r>
                        <a:rPr lang="en-US" sz="2000" b="0" i="0" u="none" strike="noStrike" dirty="0">
                          <a:solidFill>
                            <a:schemeClr val="bg1"/>
                          </a:solidFill>
                          <a:effectLst/>
                          <a:latin typeface="Georgia" panose="02040502050405020303" pitchFamily="18" charset="0"/>
                        </a:rPr>
                        <a:t>Category</a:t>
                      </a:r>
                      <a:endParaRPr lang="en-US" sz="2800" b="0" dirty="0">
                        <a:solidFill>
                          <a:schemeClr val="bg1"/>
                        </a:solidFill>
                        <a:effectLst/>
                        <a:latin typeface="Georgia" panose="02040502050405020303" pitchFamily="18" charset="0"/>
                      </a:endParaRPr>
                    </a:p>
                  </a:txBody>
                  <a:tcPr marL="58335" marR="58335" marT="58335" marB="58335">
                    <a:lnL w="19050"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tc>
                  <a:txBody>
                    <a:bodyPr/>
                    <a:lstStyle/>
                    <a:p>
                      <a:pPr rtl="0" fontAlgn="t">
                        <a:spcBef>
                          <a:spcPts val="0"/>
                        </a:spcBef>
                        <a:spcAft>
                          <a:spcPts val="0"/>
                        </a:spcAft>
                      </a:pPr>
                      <a:r>
                        <a:rPr lang="en-US" sz="2000" b="0" i="0" u="none" strike="noStrike" dirty="0">
                          <a:solidFill>
                            <a:schemeClr val="bg1"/>
                          </a:solidFill>
                          <a:effectLst/>
                          <a:latin typeface="Georgia" panose="02040502050405020303" pitchFamily="18" charset="0"/>
                        </a:rPr>
                        <a:t>Specification</a:t>
                      </a:r>
                      <a:endParaRPr lang="en-US" sz="2800" b="0" dirty="0">
                        <a:solidFill>
                          <a:schemeClr val="bg1"/>
                        </a:solidFill>
                        <a:effectLst/>
                        <a:latin typeface="Georgia" panose="02040502050405020303" pitchFamily="18" charset="0"/>
                      </a:endParaRPr>
                    </a:p>
                  </a:txBody>
                  <a:tcPr marL="58335" marR="58335" marT="58335" marB="58335">
                    <a:lnL w="9525"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005587159"/>
                  </a:ext>
                </a:extLst>
              </a:tr>
              <a:tr h="447018">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Sensitivity</a:t>
                      </a:r>
                      <a:endParaRPr lang="en-US" sz="1600" b="0" dirty="0">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1" i="0" u="none" strike="noStrike">
                          <a:solidFill>
                            <a:srgbClr val="000000"/>
                          </a:solidFill>
                          <a:effectLst/>
                          <a:latin typeface="Arial" panose="020B0604020202020204" pitchFamily="34" charset="0"/>
                          <a:cs typeface="Arial" panose="020B0604020202020204" pitchFamily="34" charset="0"/>
                        </a:rPr>
                        <a:t>&lt; 0.5 mm joint displacement</a:t>
                      </a:r>
                      <a:endParaRPr lang="en-US" sz="1600" b="1">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2471894"/>
                  </a:ext>
                </a:extLst>
              </a:tr>
              <a:tr h="61888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Testing Setup Comfort</a:t>
                      </a:r>
                      <a:endParaRPr lang="en-US" sz="1600" b="0" dirty="0">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tc>
                  <a:txBody>
                    <a:bodyPr/>
                    <a:lstStyle/>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adjustable resting height</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accommodate varying wrist sizes</a:t>
                      </a:r>
                    </a:p>
                  </a:txBody>
                  <a:tcPr marL="58335" marR="58335" marT="58335" marB="5833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063566220"/>
                  </a:ext>
                </a:extLst>
              </a:tr>
              <a:tr h="868583">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Sensor Implementation</a:t>
                      </a:r>
                      <a:endParaRPr lang="en-US" sz="1600" b="0" dirty="0">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Non-invasive</a:t>
                      </a:r>
                    </a:p>
                    <a:p>
                      <a:pPr marL="285750" indent="-285750" rtl="0" fontAlgn="base">
                        <a:spcBef>
                          <a:spcPts val="0"/>
                        </a:spcBef>
                        <a:spcAft>
                          <a:spcPts val="0"/>
                        </a:spcAft>
                        <a:buFont typeface="Arial" panose="020B0604020202020204" pitchFamily="34" charset="0"/>
                        <a:buChar char="•"/>
                      </a:pPr>
                      <a:r>
                        <a:rPr lang="en-US" sz="1600" b="1" i="0" u="none" strike="noStrike" dirty="0" err="1">
                          <a:solidFill>
                            <a:srgbClr val="000000"/>
                          </a:solidFill>
                          <a:effectLst/>
                          <a:latin typeface="Arial" panose="020B0604020202020204" pitchFamily="34" charset="0"/>
                          <a:cs typeface="Arial" panose="020B0604020202020204" pitchFamily="34" charset="0"/>
                        </a:rPr>
                        <a:t>epicutaneous</a:t>
                      </a:r>
                      <a:r>
                        <a:rPr lang="en-US" sz="1600" b="1" i="0" u="none" strike="noStrike" dirty="0">
                          <a:solidFill>
                            <a:srgbClr val="000000"/>
                          </a:solidFill>
                          <a:effectLst/>
                          <a:latin typeface="Arial" panose="020B0604020202020204" pitchFamily="34" charset="0"/>
                          <a:cs typeface="Arial" panose="020B0604020202020204" pitchFamily="34" charset="0"/>
                        </a:rPr>
                        <a:t> </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accurate for multiple wrist diameters</a:t>
                      </a:r>
                    </a:p>
                  </a:txBody>
                  <a:tcPr marL="58335" marR="58335" marT="58335" marB="5833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672820"/>
                  </a:ext>
                </a:extLst>
              </a:tr>
              <a:tr h="61888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Isolation</a:t>
                      </a:r>
                      <a:endParaRPr lang="en-US" sz="1600" b="0" dirty="0">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tc>
                  <a:txBody>
                    <a:bodyPr/>
                    <a:lstStyle/>
                    <a:p>
                      <a:pPr marL="285750" indent="-285750" rtl="0" fontAlgn="t">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Vibrationally isolated (&lt;0.1mm)</a:t>
                      </a:r>
                      <a:endParaRPr lang="en-US" sz="1600" b="1" dirty="0">
                        <a:effectLst/>
                        <a:latin typeface="Arial" panose="020B0604020202020204" pitchFamily="34" charset="0"/>
                        <a:cs typeface="Arial" panose="020B0604020202020204" pitchFamily="34" charset="0"/>
                      </a:endParaRPr>
                    </a:p>
                    <a:p>
                      <a:pPr marL="285750" indent="-285750" rtl="0" fontAlgn="t">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Electrically isolated</a:t>
                      </a:r>
                      <a:endParaRPr lang="en-US" sz="1600" b="1" dirty="0">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69251743"/>
                  </a:ext>
                </a:extLst>
              </a:tr>
              <a:tr h="382902">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Dimensions</a:t>
                      </a:r>
                      <a:endParaRPr lang="en-US" sz="1600" b="0" dirty="0">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1" i="0" u="none" strike="noStrike" dirty="0">
                          <a:solidFill>
                            <a:srgbClr val="000000"/>
                          </a:solidFill>
                          <a:effectLst/>
                          <a:latin typeface="Arial" panose="020B0604020202020204" pitchFamily="34" charset="0"/>
                          <a:cs typeface="Arial" panose="020B0604020202020204" pitchFamily="34" charset="0"/>
                        </a:rPr>
                        <a:t>&lt; 20 cm x 20 cm x 20 cm</a:t>
                      </a:r>
                      <a:endParaRPr lang="en-US" sz="1600" b="1" dirty="0">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5494829"/>
                  </a:ext>
                </a:extLst>
              </a:tr>
              <a:tr h="61888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Data Output</a:t>
                      </a:r>
                      <a:endParaRPr lang="en-US" sz="1600" b="0" dirty="0">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tc>
                  <a:txBody>
                    <a:bodyPr/>
                    <a:lstStyle/>
                    <a:p>
                      <a:pPr rtl="0" fontAlgn="t">
                        <a:spcBef>
                          <a:spcPts val="0"/>
                        </a:spcBef>
                        <a:spcAft>
                          <a:spcPts val="0"/>
                        </a:spcAft>
                      </a:pPr>
                      <a:r>
                        <a:rPr lang="en-US" sz="1600" b="1" i="0" u="none" strike="noStrike" dirty="0">
                          <a:solidFill>
                            <a:srgbClr val="000000"/>
                          </a:solidFill>
                          <a:effectLst/>
                          <a:latin typeface="Arial" panose="020B0604020202020204" pitchFamily="34" charset="0"/>
                          <a:cs typeface="Arial" panose="020B0604020202020204" pitchFamily="34" charset="0"/>
                        </a:rPr>
                        <a:t>Universal:</a:t>
                      </a:r>
                    </a:p>
                    <a:p>
                      <a:pPr marL="285750" indent="-285750" rtl="0" fontAlgn="t">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.csv or .txt filetype</a:t>
                      </a:r>
                      <a:endParaRPr lang="en-US" sz="1600" b="1" dirty="0">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472074709"/>
                  </a:ext>
                </a:extLst>
              </a:tr>
              <a:tr h="868583">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Operation Regulations</a:t>
                      </a:r>
                      <a:endParaRPr lang="en-US" sz="1600" b="0" dirty="0">
                        <a:effectLst/>
                        <a:latin typeface="Arial" panose="020B0604020202020204" pitchFamily="34" charset="0"/>
                        <a:cs typeface="Arial" panose="020B0604020202020204" pitchFamily="34" charset="0"/>
                      </a:endParaRPr>
                    </a:p>
                  </a:txBody>
                  <a:tcPr marL="58335" marR="58335" marT="58335" marB="5833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Easily operated with low learning curve</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Tactile buttons, clean interface</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Large, readable display</a:t>
                      </a:r>
                    </a:p>
                  </a:txBody>
                  <a:tcPr marL="58335" marR="58335" marT="58335" marB="5833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8107228"/>
                  </a:ext>
                </a:extLst>
              </a:tr>
            </a:tbl>
          </a:graphicData>
        </a:graphic>
      </p:graphicFrame>
      <p:sp>
        <p:nvSpPr>
          <p:cNvPr id="6" name="Rectangle 1">
            <a:extLst>
              <a:ext uri="{FF2B5EF4-FFF2-40B4-BE49-F238E27FC236}">
                <a16:creationId xmlns:a16="http://schemas.microsoft.com/office/drawing/2014/main" id="{DC4BDE4A-8F25-58E7-2EE1-06B4A5EFEAEB}"/>
              </a:ext>
            </a:extLst>
          </p:cNvPr>
          <p:cNvSpPr>
            <a:spLocks noChangeArrowheads="1"/>
          </p:cNvSpPr>
          <p:nvPr/>
        </p:nvSpPr>
        <p:spPr bwMode="auto">
          <a:xfrm>
            <a:off x="1938338" y="1847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441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CD73E72-1D93-FD3A-374F-D049EBFC3CBC}"/>
              </a:ext>
            </a:extLst>
          </p:cNvPr>
          <p:cNvGraphicFramePr>
            <a:graphicFrameLocks noGrp="1"/>
          </p:cNvGraphicFramePr>
          <p:nvPr>
            <p:extLst>
              <p:ext uri="{D42A27DB-BD31-4B8C-83A1-F6EECF244321}">
                <p14:modId xmlns:p14="http://schemas.microsoft.com/office/powerpoint/2010/main" val="2606369048"/>
              </p:ext>
            </p:extLst>
          </p:nvPr>
        </p:nvGraphicFramePr>
        <p:xfrm>
          <a:off x="1193511" y="977971"/>
          <a:ext cx="6756977" cy="4902057"/>
        </p:xfrm>
        <a:graphic>
          <a:graphicData uri="http://schemas.openxmlformats.org/drawingml/2006/table">
            <a:tbl>
              <a:tblPr/>
              <a:tblGrid>
                <a:gridCol w="2484182">
                  <a:extLst>
                    <a:ext uri="{9D8B030D-6E8A-4147-A177-3AD203B41FA5}">
                      <a16:colId xmlns:a16="http://schemas.microsoft.com/office/drawing/2014/main" val="3745728719"/>
                    </a:ext>
                  </a:extLst>
                </a:gridCol>
                <a:gridCol w="4272795">
                  <a:extLst>
                    <a:ext uri="{9D8B030D-6E8A-4147-A177-3AD203B41FA5}">
                      <a16:colId xmlns:a16="http://schemas.microsoft.com/office/drawing/2014/main" val="1283425439"/>
                    </a:ext>
                  </a:extLst>
                </a:gridCol>
              </a:tblGrid>
              <a:tr h="441185">
                <a:tc>
                  <a:txBody>
                    <a:bodyPr/>
                    <a:lstStyle/>
                    <a:p>
                      <a:pPr rtl="0" fontAlgn="t">
                        <a:spcBef>
                          <a:spcPts val="0"/>
                        </a:spcBef>
                        <a:spcAft>
                          <a:spcPts val="0"/>
                        </a:spcAft>
                      </a:pPr>
                      <a:r>
                        <a:rPr lang="en-US" sz="1800" b="0" i="0" u="none" strike="noStrike" dirty="0">
                          <a:solidFill>
                            <a:schemeClr val="bg1"/>
                          </a:solidFill>
                          <a:effectLst/>
                          <a:latin typeface="Georgia" panose="02040502050405020303" pitchFamily="18" charset="0"/>
                        </a:rPr>
                        <a:t>Category (continued)</a:t>
                      </a:r>
                      <a:endParaRPr lang="en-US" sz="2000" b="0" dirty="0">
                        <a:solidFill>
                          <a:schemeClr val="bg1"/>
                        </a:solidFill>
                        <a:effectLst/>
                        <a:latin typeface="Georgia" panose="02040502050405020303" pitchFamily="18" charset="0"/>
                      </a:endParaRPr>
                    </a:p>
                  </a:txBody>
                  <a:tcPr marL="66675" marR="66675" marT="66675" marB="66675">
                    <a:lnL w="19050"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tc>
                  <a:txBody>
                    <a:bodyPr/>
                    <a:lstStyle/>
                    <a:p>
                      <a:pPr rtl="0" fontAlgn="t">
                        <a:spcBef>
                          <a:spcPts val="0"/>
                        </a:spcBef>
                        <a:spcAft>
                          <a:spcPts val="0"/>
                        </a:spcAft>
                      </a:pPr>
                      <a:r>
                        <a:rPr lang="en-US" sz="1800" b="0" i="0" u="none" strike="noStrike" dirty="0">
                          <a:solidFill>
                            <a:schemeClr val="bg1"/>
                          </a:solidFill>
                          <a:effectLst/>
                          <a:latin typeface="Georgia" panose="02040502050405020303" pitchFamily="18" charset="0"/>
                        </a:rPr>
                        <a:t>Specification (continued)</a:t>
                      </a:r>
                      <a:endParaRPr lang="en-US" sz="2000" b="0" dirty="0">
                        <a:solidFill>
                          <a:schemeClr val="bg1"/>
                        </a:solidFill>
                        <a:effectLst/>
                        <a:latin typeface="Georgia" panose="02040502050405020303" pitchFamily="18" charset="0"/>
                      </a:endParaRPr>
                    </a:p>
                  </a:txBody>
                  <a:tcPr marL="66675" marR="66675" marT="66675" marB="66675">
                    <a:lnL w="9525" cap="flat" cmpd="sng" algn="ctr">
                      <a:solidFill>
                        <a:srgbClr val="000000"/>
                      </a:solidFill>
                      <a:prstDash val="dot"/>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98427812"/>
                  </a:ext>
                </a:extLst>
              </a:tr>
              <a:tr h="1154211">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Safety</a:t>
                      </a:r>
                      <a:endParaRPr lang="en-US" sz="1600" dirty="0">
                        <a:effectLst/>
                        <a:latin typeface="Arial" panose="020B0604020202020204" pitchFamily="34" charset="0"/>
                        <a:cs typeface="Arial" panose="020B0604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Hypoallergenic, </a:t>
                      </a:r>
                      <a:r>
                        <a:rPr lang="en-US" sz="1600" b="1" i="0" u="none" strike="noStrike" dirty="0" err="1">
                          <a:solidFill>
                            <a:srgbClr val="000000"/>
                          </a:solidFill>
                          <a:effectLst/>
                          <a:latin typeface="Arial" panose="020B0604020202020204" pitchFamily="34" charset="0"/>
                          <a:cs typeface="Arial" panose="020B0604020202020204" pitchFamily="34" charset="0"/>
                        </a:rPr>
                        <a:t>sanitizable</a:t>
                      </a:r>
                      <a:endParaRPr lang="en-US" sz="1600" b="1" i="0" u="none" strike="noStrike" dirty="0">
                        <a:solidFill>
                          <a:srgbClr val="000000"/>
                        </a:solidFill>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Repeatable tests without patient injury</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Easy to remove hand</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physical + software shut-off switches</a:t>
                      </a:r>
                    </a:p>
                  </a:txBody>
                  <a:tcPr marL="66675" marR="66675" marT="66675" marB="6667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6196117"/>
                  </a:ext>
                </a:extLst>
              </a:tr>
              <a:tr h="904653">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Applicable Force Input + Range</a:t>
                      </a:r>
                      <a:endParaRPr lang="en-US" sz="1600" dirty="0">
                        <a:effectLst/>
                        <a:latin typeface="Arial" panose="020B0604020202020204" pitchFamily="34" charset="0"/>
                        <a:cs typeface="Arial" panose="020B0604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tc>
                  <a:txBody>
                    <a:bodyPr/>
                    <a:lstStyle/>
                    <a:p>
                      <a:pPr rtl="0" fontAlgn="t">
                        <a:spcBef>
                          <a:spcPts val="0"/>
                        </a:spcBef>
                        <a:spcAft>
                          <a:spcPts val="0"/>
                        </a:spcAft>
                      </a:pPr>
                      <a:r>
                        <a:rPr lang="en-US" sz="1600" b="1" i="0" u="none" strike="noStrike" dirty="0">
                          <a:solidFill>
                            <a:srgbClr val="000000"/>
                          </a:solidFill>
                          <a:effectLst/>
                          <a:latin typeface="Arial" panose="020B0604020202020204" pitchFamily="34" charset="0"/>
                          <a:cs typeface="Arial" panose="020B0604020202020204" pitchFamily="34" charset="0"/>
                        </a:rPr>
                        <a:t>Granular and customizable:</a:t>
                      </a:r>
                      <a:endParaRPr lang="en-US" sz="1600" dirty="0">
                        <a:effectLst/>
                        <a:latin typeface="Arial" panose="020B0604020202020204" pitchFamily="34" charset="0"/>
                        <a:cs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0-20 N with 0.25 N resolution</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input-to-actuation lag time of &lt;1 sec</a:t>
                      </a:r>
                    </a:p>
                  </a:txBody>
                  <a:tcPr marL="66675" marR="66675" marT="66675" marB="6667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624554801"/>
                  </a:ext>
                </a:extLst>
              </a:tr>
              <a:tr h="655093">
                <a:tc>
                  <a:txBody>
                    <a:bodyPr/>
                    <a:lstStyle/>
                    <a:p>
                      <a:pPr rtl="0" fontAlgn="t">
                        <a:spcBef>
                          <a:spcPts val="0"/>
                        </a:spcBef>
                        <a:spcAft>
                          <a:spcPts val="0"/>
                        </a:spcAft>
                      </a:pPr>
                      <a:r>
                        <a:rPr lang="en-US" sz="1600" b="0" i="0" u="none" strike="noStrike">
                          <a:solidFill>
                            <a:srgbClr val="000000"/>
                          </a:solidFill>
                          <a:effectLst/>
                          <a:latin typeface="Arial" panose="020B0604020202020204" pitchFamily="34" charset="0"/>
                          <a:cs typeface="Arial" panose="020B0604020202020204" pitchFamily="34" charset="0"/>
                        </a:rPr>
                        <a:t>Mounting System </a:t>
                      </a:r>
                      <a:endParaRPr lang="en-US" sz="1600">
                        <a:effectLst/>
                        <a:latin typeface="Arial" panose="020B0604020202020204" pitchFamily="34" charset="0"/>
                        <a:cs typeface="Arial" panose="020B0604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1" i="0" u="none" strike="noStrike" dirty="0">
                          <a:solidFill>
                            <a:srgbClr val="000000"/>
                          </a:solidFill>
                          <a:effectLst/>
                          <a:latin typeface="Arial" panose="020B0604020202020204" pitchFamily="34" charset="0"/>
                          <a:cs typeface="Arial" panose="020B0604020202020204" pitchFamily="34" charset="0"/>
                        </a:rPr>
                        <a:t>Static/acute mounting for forearm to completely prevent unwanted rotation</a:t>
                      </a:r>
                      <a:endParaRPr lang="en-US" sz="1600" dirty="0">
                        <a:effectLst/>
                        <a:latin typeface="Arial" panose="020B0604020202020204" pitchFamily="34" charset="0"/>
                        <a:cs typeface="Arial" panose="020B0604020202020204" pitchFamily="34" charset="0"/>
                      </a:endParaRPr>
                    </a:p>
                  </a:txBody>
                  <a:tcPr marL="66675" marR="66675" marT="66675" marB="6667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189313"/>
                  </a:ext>
                </a:extLst>
              </a:tr>
              <a:tr h="668462">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Sampling Rate</a:t>
                      </a:r>
                      <a:endParaRPr lang="en-US" sz="1600" dirty="0">
                        <a:effectLst/>
                        <a:latin typeface="Arial" panose="020B0604020202020204" pitchFamily="34" charset="0"/>
                        <a:cs typeface="Arial" panose="020B0604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tc>
                  <a:txBody>
                    <a:bodyPr/>
                    <a:lstStyle/>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100 samples/sec</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Real-time force/translation readout</a:t>
                      </a:r>
                    </a:p>
                  </a:txBody>
                  <a:tcPr marL="66675" marR="66675" marT="66675" marB="6667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003496126"/>
                  </a:ext>
                </a:extLst>
              </a:tr>
              <a:tr h="655093">
                <a:tc>
                  <a:txBody>
                    <a:bodyPr/>
                    <a:lstStyle/>
                    <a:p>
                      <a:pPr rtl="0" fontAlgn="t">
                        <a:spcBef>
                          <a:spcPts val="0"/>
                        </a:spcBef>
                        <a:spcAft>
                          <a:spcPts val="0"/>
                        </a:spcAft>
                      </a:pPr>
                      <a:r>
                        <a:rPr lang="en-US" sz="1600" b="0" i="0" u="none" strike="noStrike">
                          <a:solidFill>
                            <a:srgbClr val="000000"/>
                          </a:solidFill>
                          <a:effectLst/>
                          <a:latin typeface="Arial" panose="020B0604020202020204" pitchFamily="34" charset="0"/>
                          <a:cs typeface="Arial" panose="020B0604020202020204" pitchFamily="34" charset="0"/>
                        </a:rPr>
                        <a:t>Rig Chirality</a:t>
                      </a:r>
                      <a:endParaRPr lang="en-US" sz="1600">
                        <a:effectLst/>
                        <a:latin typeface="Arial" panose="020B0604020202020204" pitchFamily="34" charset="0"/>
                        <a:cs typeface="Arial" panose="020B0604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Ambidextrous</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Dorsal and volar force application</a:t>
                      </a:r>
                    </a:p>
                  </a:txBody>
                  <a:tcPr marL="66675" marR="66675" marT="66675" marB="6667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4496852"/>
                  </a:ext>
                </a:extLst>
              </a:tr>
              <a:tr h="42336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cs typeface="Arial" panose="020B0604020202020204" pitchFamily="34" charset="0"/>
                        </a:rPr>
                        <a:t>Cost</a:t>
                      </a:r>
                      <a:endParaRPr lang="en-US" sz="1600" dirty="0">
                        <a:effectLst/>
                        <a:latin typeface="Arial" panose="020B0604020202020204" pitchFamily="34" charset="0"/>
                        <a:cs typeface="Arial" panose="020B0604020202020204" pitchFamily="34"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dot"/>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rtl="0" fontAlgn="t">
                        <a:spcBef>
                          <a:spcPts val="0"/>
                        </a:spcBef>
                        <a:spcAft>
                          <a:spcPts val="0"/>
                        </a:spcAft>
                      </a:pPr>
                      <a:r>
                        <a:rPr lang="en-US" sz="1600" b="1" i="0" u="none" strike="noStrike" dirty="0">
                          <a:solidFill>
                            <a:srgbClr val="000000"/>
                          </a:solidFill>
                          <a:effectLst/>
                          <a:latin typeface="Arial" panose="020B0604020202020204" pitchFamily="34" charset="0"/>
                          <a:cs typeface="Arial" panose="020B0604020202020204" pitchFamily="34" charset="0"/>
                        </a:rPr>
                        <a:t>&lt; $1000</a:t>
                      </a:r>
                      <a:endParaRPr lang="en-US" sz="1600" dirty="0">
                        <a:effectLst/>
                        <a:latin typeface="Arial" panose="020B0604020202020204" pitchFamily="34" charset="0"/>
                        <a:cs typeface="Arial" panose="020B0604020202020204" pitchFamily="34" charset="0"/>
                      </a:endParaRPr>
                    </a:p>
                  </a:txBody>
                  <a:tcPr marL="66675" marR="66675" marT="66675" marB="66675">
                    <a:lnL w="9525" cap="flat" cmpd="sng" algn="ctr">
                      <a:solidFill>
                        <a:srgbClr val="000000"/>
                      </a:solidFill>
                      <a:prstDash val="dot"/>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372126898"/>
                  </a:ext>
                </a:extLst>
              </a:tr>
            </a:tbl>
          </a:graphicData>
        </a:graphic>
      </p:graphicFrame>
      <p:sp>
        <p:nvSpPr>
          <p:cNvPr id="5" name="Rectangle 1">
            <a:extLst>
              <a:ext uri="{FF2B5EF4-FFF2-40B4-BE49-F238E27FC236}">
                <a16:creationId xmlns:a16="http://schemas.microsoft.com/office/drawing/2014/main" id="{1BD83EBD-64C5-4C40-C0A6-D07550BDC0BD}"/>
              </a:ext>
            </a:extLst>
          </p:cNvPr>
          <p:cNvSpPr>
            <a:spLocks noChangeArrowheads="1"/>
          </p:cNvSpPr>
          <p:nvPr/>
        </p:nvSpPr>
        <p:spPr bwMode="auto">
          <a:xfrm>
            <a:off x="1657350" y="1874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114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83E7B-0404-F635-168E-59296C1100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17574C-C90D-A531-E90F-CAAACCC2EE25}"/>
              </a:ext>
            </a:extLst>
          </p:cNvPr>
          <p:cNvSpPr>
            <a:spLocks noGrp="1"/>
          </p:cNvSpPr>
          <p:nvPr>
            <p:ph type="ctrTitle"/>
          </p:nvPr>
        </p:nvSpPr>
        <p:spPr>
          <a:xfrm>
            <a:off x="685800" y="2693987"/>
            <a:ext cx="7772400" cy="1470025"/>
          </a:xfrm>
        </p:spPr>
        <p:txBody>
          <a:bodyPr/>
          <a:lstStyle/>
          <a:p>
            <a:r>
              <a:rPr lang="en-US" sz="4000" dirty="0"/>
              <a:t>Existing Solutions</a:t>
            </a:r>
          </a:p>
        </p:txBody>
      </p:sp>
    </p:spTree>
    <p:extLst>
      <p:ext uri="{BB962C8B-B14F-4D97-AF65-F5344CB8AC3E}">
        <p14:creationId xmlns:p14="http://schemas.microsoft.com/office/powerpoint/2010/main" val="52029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8CD7-8390-205C-D255-69159C4E5920}"/>
              </a:ext>
            </a:extLst>
          </p:cNvPr>
          <p:cNvSpPr>
            <a:spLocks noGrp="1"/>
          </p:cNvSpPr>
          <p:nvPr>
            <p:ph type="title"/>
          </p:nvPr>
        </p:nvSpPr>
        <p:spPr/>
        <p:txBody>
          <a:bodyPr/>
          <a:lstStyle/>
          <a:p>
            <a:r>
              <a:rPr lang="en-US" dirty="0"/>
              <a:t>Invasive Cadaver Rig</a:t>
            </a:r>
          </a:p>
        </p:txBody>
      </p:sp>
      <p:sp>
        <p:nvSpPr>
          <p:cNvPr id="3" name="Content Placeholder 2">
            <a:extLst>
              <a:ext uri="{FF2B5EF4-FFF2-40B4-BE49-F238E27FC236}">
                <a16:creationId xmlns:a16="http://schemas.microsoft.com/office/drawing/2014/main" id="{06B6640A-E35D-A08D-619D-016C052FA44D}"/>
              </a:ext>
            </a:extLst>
          </p:cNvPr>
          <p:cNvSpPr>
            <a:spLocks noGrp="1"/>
          </p:cNvSpPr>
          <p:nvPr>
            <p:ph idx="1"/>
          </p:nvPr>
        </p:nvSpPr>
        <p:spPr>
          <a:xfrm>
            <a:off x="6420938" y="1423556"/>
            <a:ext cx="2480655" cy="4349171"/>
          </a:xfrm>
        </p:spPr>
        <p:txBody>
          <a:bodyPr/>
          <a:lstStyle/>
          <a:p>
            <a:r>
              <a:rPr lang="en-US" dirty="0">
                <a:solidFill>
                  <a:srgbClr val="990000"/>
                </a:solidFill>
              </a:rPr>
              <a:t>Accurate to &lt;1mm</a:t>
            </a:r>
          </a:p>
          <a:p>
            <a:endParaRPr lang="en-US" dirty="0"/>
          </a:p>
          <a:p>
            <a:r>
              <a:rPr lang="en-US" dirty="0"/>
              <a:t>Invasive</a:t>
            </a:r>
          </a:p>
          <a:p>
            <a:r>
              <a:rPr lang="en-US" dirty="0"/>
              <a:t>Delicate</a:t>
            </a:r>
          </a:p>
          <a:p>
            <a:r>
              <a:rPr lang="en-US" dirty="0"/>
              <a:t>Expensive</a:t>
            </a:r>
          </a:p>
        </p:txBody>
      </p:sp>
      <p:pic>
        <p:nvPicPr>
          <p:cNvPr id="4100" name="Picture 4">
            <a:extLst>
              <a:ext uri="{FF2B5EF4-FFF2-40B4-BE49-F238E27FC236}">
                <a16:creationId xmlns:a16="http://schemas.microsoft.com/office/drawing/2014/main" id="{046812D1-48FA-F626-B491-DA2D8AD58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23556"/>
            <a:ext cx="2890387" cy="434917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CBCC011C-C89D-D16F-304A-70854F9F4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9069" y="1423556"/>
            <a:ext cx="2890387" cy="434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1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6B9E-B086-85F0-17EC-7664467FFC69}"/>
              </a:ext>
            </a:extLst>
          </p:cNvPr>
          <p:cNvSpPr>
            <a:spLocks noGrp="1"/>
          </p:cNvSpPr>
          <p:nvPr>
            <p:ph type="title"/>
          </p:nvPr>
        </p:nvSpPr>
        <p:spPr/>
        <p:txBody>
          <a:bodyPr/>
          <a:lstStyle/>
          <a:p>
            <a:r>
              <a:rPr lang="en-US" dirty="0"/>
              <a:t>Ballottement test</a:t>
            </a:r>
          </a:p>
        </p:txBody>
      </p:sp>
      <p:pic>
        <p:nvPicPr>
          <p:cNvPr id="4" name="Online Media 3" descr="Distal RadioUlnar Joint (DRUJ) Ballotment Test (CR)">
            <a:hlinkClick r:id="" action="ppaction://media"/>
            <a:extLst>
              <a:ext uri="{FF2B5EF4-FFF2-40B4-BE49-F238E27FC236}">
                <a16:creationId xmlns:a16="http://schemas.microsoft.com/office/drawing/2014/main" id="{6C26BE41-F253-5494-051E-1AF65696F856}"/>
              </a:ext>
            </a:extLst>
          </p:cNvPr>
          <p:cNvPicPr>
            <a:picLocks noGrp="1" noRot="1" noChangeAspect="1"/>
          </p:cNvPicPr>
          <p:nvPr>
            <p:ph idx="1"/>
            <a:videoFile r:link="rId1"/>
          </p:nvPr>
        </p:nvPicPr>
        <p:blipFill>
          <a:blip r:embed="rId4"/>
          <a:stretch>
            <a:fillRect/>
          </a:stretch>
        </p:blipFill>
        <p:spPr>
          <a:xfrm>
            <a:off x="457200" y="1959552"/>
            <a:ext cx="5623529" cy="3175866"/>
          </a:xfrm>
          <a:prstGeom prst="rect">
            <a:avLst/>
          </a:prstGeom>
        </p:spPr>
      </p:pic>
      <p:sp>
        <p:nvSpPr>
          <p:cNvPr id="6" name="Content Placeholder 2">
            <a:extLst>
              <a:ext uri="{FF2B5EF4-FFF2-40B4-BE49-F238E27FC236}">
                <a16:creationId xmlns:a16="http://schemas.microsoft.com/office/drawing/2014/main" id="{C6622901-1899-BD72-9683-191548A04EB5}"/>
              </a:ext>
            </a:extLst>
          </p:cNvPr>
          <p:cNvSpPr txBox="1">
            <a:spLocks/>
          </p:cNvSpPr>
          <p:nvPr/>
        </p:nvSpPr>
        <p:spPr bwMode="auto">
          <a:xfrm>
            <a:off x="6169891" y="1959552"/>
            <a:ext cx="2798618" cy="317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200" b="1" kern="1200">
                <a:solidFill>
                  <a:schemeClr val="tx1">
                    <a:lumMod val="95000"/>
                    <a:lumOff val="5000"/>
                  </a:schemeClr>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000" b="1" kern="1200">
                <a:solidFill>
                  <a:srgbClr val="7F7F7F"/>
                </a:solidFill>
                <a:latin typeface="Arial"/>
                <a:ea typeface="ＭＳ Ｐゴシック" charset="0"/>
                <a:cs typeface="Arial"/>
              </a:defRPr>
            </a:lvl2pPr>
            <a:lvl3pPr marL="1143000" indent="-228600" algn="l" defTabSz="457200" rtl="0" eaLnBrk="1" fontAlgn="base" hangingPunct="1">
              <a:lnSpc>
                <a:spcPct val="110000"/>
              </a:lnSpc>
              <a:spcBef>
                <a:spcPct val="20000"/>
              </a:spcBef>
              <a:spcAft>
                <a:spcPct val="0"/>
              </a:spcAft>
              <a:buFont typeface="Arial" charset="0"/>
              <a:buChar char="•"/>
              <a:defRPr b="1" kern="1200">
                <a:solidFill>
                  <a:srgbClr val="990000"/>
                </a:solidFill>
                <a:latin typeface="Arial"/>
                <a:ea typeface="ＭＳ Ｐゴシック" charset="0"/>
                <a:cs typeface="Arial"/>
              </a:defRPr>
            </a:lvl3pPr>
            <a:lvl4pPr marL="1600200" indent="-228600" algn="l" defTabSz="457200" rtl="0" eaLnBrk="1" fontAlgn="base" hangingPunct="1">
              <a:lnSpc>
                <a:spcPct val="110000"/>
              </a:lnSpc>
              <a:spcBef>
                <a:spcPct val="20000"/>
              </a:spcBef>
              <a:spcAft>
                <a:spcPct val="0"/>
              </a:spcAft>
              <a:buFont typeface="Arial" charset="0"/>
              <a:buChar char="–"/>
              <a:defRPr sz="1600" kern="1200">
                <a:solidFill>
                  <a:schemeClr val="tx1"/>
                </a:solidFill>
                <a:latin typeface="Arial"/>
                <a:ea typeface="ＭＳ Ｐゴシック" charset="0"/>
                <a:cs typeface="Arial"/>
              </a:defRPr>
            </a:lvl4pPr>
            <a:lvl5pPr marL="2057400" indent="-228600" algn="l" defTabSz="457200" rtl="0" eaLnBrk="1" fontAlgn="base" hangingPunct="1">
              <a:lnSpc>
                <a:spcPct val="110000"/>
              </a:lnSpc>
              <a:spcBef>
                <a:spcPct val="20000"/>
              </a:spcBef>
              <a:spcAft>
                <a:spcPct val="0"/>
              </a:spcAft>
              <a:buFont typeface="Arial" charset="0"/>
              <a:buChar char="»"/>
              <a:defRPr sz="15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990000"/>
                </a:solidFill>
              </a:rPr>
              <a:t>Convenient</a:t>
            </a:r>
          </a:p>
          <a:p>
            <a:endParaRPr lang="en-US" dirty="0"/>
          </a:p>
          <a:p>
            <a:r>
              <a:rPr lang="en-US" dirty="0"/>
              <a:t>Qualitative</a:t>
            </a:r>
          </a:p>
          <a:p>
            <a:r>
              <a:rPr lang="en-US" dirty="0"/>
              <a:t>64% sensitivity, 44% specificity</a:t>
            </a:r>
            <a:r>
              <a:rPr lang="en-US" baseline="30000" dirty="0"/>
              <a:t>6</a:t>
            </a:r>
          </a:p>
        </p:txBody>
      </p:sp>
      <p:sp>
        <p:nvSpPr>
          <p:cNvPr id="8" name="TextBox 7">
            <a:extLst>
              <a:ext uri="{FF2B5EF4-FFF2-40B4-BE49-F238E27FC236}">
                <a16:creationId xmlns:a16="http://schemas.microsoft.com/office/drawing/2014/main" id="{58000777-2DA1-D6EA-8F54-07A9543DE9C5}"/>
              </a:ext>
            </a:extLst>
          </p:cNvPr>
          <p:cNvSpPr txBox="1"/>
          <p:nvPr/>
        </p:nvSpPr>
        <p:spPr>
          <a:xfrm>
            <a:off x="457200" y="6015873"/>
            <a:ext cx="4572000" cy="461665"/>
          </a:xfrm>
          <a:prstGeom prst="rect">
            <a:avLst/>
          </a:prstGeom>
          <a:noFill/>
        </p:spPr>
        <p:txBody>
          <a:bodyPr wrap="square">
            <a:spAutoFit/>
          </a:bodyPr>
          <a:lstStyle/>
          <a:p>
            <a:pPr rtl="0">
              <a:spcBef>
                <a:spcPts val="0"/>
              </a:spcBef>
              <a:spcAft>
                <a:spcPts val="0"/>
              </a:spcAft>
            </a:pPr>
            <a:r>
              <a:rPr lang="en-US" sz="1200" dirty="0">
                <a:solidFill>
                  <a:srgbClr val="434343"/>
                </a:solidFill>
                <a:latin typeface="Arial" panose="020B0604020202020204" pitchFamily="34" charset="0"/>
                <a:cs typeface="Arial" panose="020B0604020202020204" pitchFamily="34" charset="0"/>
              </a:rPr>
              <a:t>6.</a:t>
            </a:r>
            <a:r>
              <a:rPr lang="en-US" sz="1200" b="0" i="0" u="none" strike="noStrike" dirty="0">
                <a:solidFill>
                  <a:srgbClr val="434343"/>
                </a:solidFill>
                <a:effectLst/>
                <a:latin typeface="Arial" panose="020B0604020202020204" pitchFamily="34" charset="0"/>
                <a:cs typeface="Arial" panose="020B0604020202020204" pitchFamily="34" charset="0"/>
              </a:rPr>
              <a:t> P. </a:t>
            </a:r>
            <a:r>
              <a:rPr lang="en-US" sz="1200" b="0" i="0" u="none" strike="noStrike" dirty="0" err="1">
                <a:solidFill>
                  <a:srgbClr val="434343"/>
                </a:solidFill>
                <a:effectLst/>
                <a:latin typeface="Arial" panose="020B0604020202020204" pitchFamily="34" charset="0"/>
                <a:cs typeface="Arial" panose="020B0604020202020204" pitchFamily="34" charset="0"/>
              </a:rPr>
              <a:t>LaStayo</a:t>
            </a:r>
            <a:r>
              <a:rPr lang="en-US" sz="1200" b="0" i="0" u="none" strike="noStrike" dirty="0">
                <a:solidFill>
                  <a:srgbClr val="434343"/>
                </a:solidFill>
                <a:effectLst/>
                <a:latin typeface="Arial" panose="020B0604020202020204" pitchFamily="34" charset="0"/>
                <a:cs typeface="Arial" panose="020B0604020202020204" pitchFamily="34" charset="0"/>
              </a:rPr>
              <a:t>, J. Howell, </a:t>
            </a:r>
            <a:r>
              <a:rPr lang="en-US" sz="1200" b="0" i="1" u="none" strike="noStrike" dirty="0">
                <a:solidFill>
                  <a:srgbClr val="434343"/>
                </a:solidFill>
                <a:effectLst/>
                <a:latin typeface="Arial" panose="020B0604020202020204" pitchFamily="34" charset="0"/>
                <a:cs typeface="Arial" panose="020B0604020202020204" pitchFamily="34" charset="0"/>
              </a:rPr>
              <a:t>Journal of hand therapy</a:t>
            </a:r>
            <a:r>
              <a:rPr lang="en-US" sz="1200" b="0" u="none" strike="noStrike" dirty="0">
                <a:solidFill>
                  <a:srgbClr val="434343"/>
                </a:solidFill>
                <a:effectLst/>
                <a:latin typeface="Arial" panose="020B0604020202020204" pitchFamily="34" charset="0"/>
                <a:cs typeface="Arial" panose="020B0604020202020204" pitchFamily="34" charset="0"/>
              </a:rPr>
              <a:t>, 1995</a:t>
            </a:r>
            <a:endParaRPr lang="en-US" sz="1200" b="0" dirty="0">
              <a:effectLst/>
              <a:latin typeface="Arial" panose="020B0604020202020204" pitchFamily="34" charset="0"/>
              <a:cs typeface="Arial" panose="020B0604020202020204" pitchFamily="34" charset="0"/>
            </a:endParaRPr>
          </a:p>
          <a:p>
            <a:pPr rtl="0">
              <a:spcBef>
                <a:spcPts val="0"/>
              </a:spcBef>
              <a:spcAft>
                <a:spcPts val="0"/>
              </a:spcAft>
            </a:pPr>
            <a:r>
              <a:rPr lang="en-US" sz="1200" dirty="0">
                <a:solidFill>
                  <a:srgbClr val="434343"/>
                </a:solidFill>
                <a:latin typeface="Arial" panose="020B0604020202020204" pitchFamily="34" charset="0"/>
                <a:cs typeface="Arial" panose="020B0604020202020204" pitchFamily="34" charset="0"/>
              </a:rPr>
              <a:t>7.</a:t>
            </a:r>
            <a:r>
              <a:rPr lang="en-US" sz="1200" b="0" i="0" u="none" strike="noStrike" dirty="0">
                <a:solidFill>
                  <a:srgbClr val="434343"/>
                </a:solidFill>
                <a:effectLst/>
                <a:latin typeface="Arial" panose="020B0604020202020204" pitchFamily="34" charset="0"/>
                <a:cs typeface="Arial" panose="020B0604020202020204" pitchFamily="34" charset="0"/>
              </a:rPr>
              <a:t> </a:t>
            </a:r>
            <a:r>
              <a:rPr lang="en-US" sz="1200" b="0" i="0" u="none" strike="noStrike" dirty="0" err="1">
                <a:solidFill>
                  <a:srgbClr val="434343"/>
                </a:solidFill>
                <a:effectLst/>
                <a:latin typeface="Arial" panose="020B0604020202020204" pitchFamily="34" charset="0"/>
                <a:cs typeface="Arial" panose="020B0604020202020204" pitchFamily="34" charset="0"/>
              </a:rPr>
              <a:t>CRTechnologies</a:t>
            </a:r>
            <a:r>
              <a:rPr lang="en-US" sz="1200" b="0" i="0" u="none" strike="noStrike" dirty="0">
                <a:solidFill>
                  <a:srgbClr val="434343"/>
                </a:solidFill>
                <a:effectLst/>
                <a:latin typeface="Arial" panose="020B0604020202020204" pitchFamily="34" charset="0"/>
                <a:cs typeface="Arial" panose="020B0604020202020204" pitchFamily="34" charset="0"/>
              </a:rPr>
              <a:t>, </a:t>
            </a:r>
            <a:r>
              <a:rPr lang="en-US" sz="1200" b="0" i="1" u="none" strike="noStrike" dirty="0">
                <a:solidFill>
                  <a:srgbClr val="434343"/>
                </a:solidFill>
                <a:effectLst/>
                <a:latin typeface="Arial" panose="020B0604020202020204" pitchFamily="34" charset="0"/>
                <a:cs typeface="Arial" panose="020B0604020202020204" pitchFamily="34" charset="0"/>
              </a:rPr>
              <a:t>YouTube</a:t>
            </a:r>
            <a:r>
              <a:rPr lang="en-US" sz="1200" b="0" u="none" strike="noStrike" dirty="0">
                <a:solidFill>
                  <a:srgbClr val="434343"/>
                </a:solidFill>
                <a:effectLst/>
                <a:latin typeface="Arial" panose="020B0604020202020204" pitchFamily="34" charset="0"/>
                <a:cs typeface="Arial" panose="020B0604020202020204" pitchFamily="34" charset="0"/>
              </a:rPr>
              <a:t>, 2011</a:t>
            </a:r>
            <a:endParaRPr lang="en-US" sz="12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87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93BF-131C-3665-E92C-1E98D222C06A}"/>
              </a:ext>
            </a:extLst>
          </p:cNvPr>
          <p:cNvSpPr>
            <a:spLocks noGrp="1"/>
          </p:cNvSpPr>
          <p:nvPr>
            <p:ph type="title"/>
          </p:nvPr>
        </p:nvSpPr>
        <p:spPr/>
        <p:txBody>
          <a:bodyPr/>
          <a:lstStyle/>
          <a:p>
            <a:r>
              <a:rPr lang="en-US" dirty="0"/>
              <a:t>Ultrasound Quantification Rig</a:t>
            </a:r>
          </a:p>
        </p:txBody>
      </p:sp>
      <p:sp>
        <p:nvSpPr>
          <p:cNvPr id="3" name="Content Placeholder 2">
            <a:extLst>
              <a:ext uri="{FF2B5EF4-FFF2-40B4-BE49-F238E27FC236}">
                <a16:creationId xmlns:a16="http://schemas.microsoft.com/office/drawing/2014/main" id="{1BA1333A-2D2C-A8A0-3BF2-E5AB4D391DCC}"/>
              </a:ext>
            </a:extLst>
          </p:cNvPr>
          <p:cNvSpPr>
            <a:spLocks noGrp="1"/>
          </p:cNvSpPr>
          <p:nvPr>
            <p:ph idx="1"/>
          </p:nvPr>
        </p:nvSpPr>
        <p:spPr>
          <a:xfrm>
            <a:off x="6138600" y="1461656"/>
            <a:ext cx="2735037" cy="4667681"/>
          </a:xfrm>
        </p:spPr>
        <p:txBody>
          <a:bodyPr/>
          <a:lstStyle/>
          <a:p>
            <a:r>
              <a:rPr lang="en-US" dirty="0">
                <a:solidFill>
                  <a:srgbClr val="990000"/>
                </a:solidFill>
              </a:rPr>
              <a:t>Non-invasive</a:t>
            </a:r>
          </a:p>
          <a:p>
            <a:r>
              <a:rPr lang="en-US" dirty="0">
                <a:solidFill>
                  <a:srgbClr val="990000"/>
                </a:solidFill>
              </a:rPr>
              <a:t>Accurate to 0.01 mm</a:t>
            </a:r>
            <a:r>
              <a:rPr lang="en-US" baseline="30000" dirty="0">
                <a:solidFill>
                  <a:srgbClr val="990000"/>
                </a:solidFill>
              </a:rPr>
              <a:t>8</a:t>
            </a:r>
          </a:p>
          <a:p>
            <a:r>
              <a:rPr lang="en-US" dirty="0">
                <a:solidFill>
                  <a:srgbClr val="990000"/>
                </a:solidFill>
              </a:rPr>
              <a:t>82% sensitivity, 86% specificity</a:t>
            </a:r>
            <a:r>
              <a:rPr lang="en-US" baseline="30000" dirty="0">
                <a:solidFill>
                  <a:srgbClr val="990000"/>
                </a:solidFill>
              </a:rPr>
              <a:t>9</a:t>
            </a:r>
          </a:p>
          <a:p>
            <a:endParaRPr lang="en-US" dirty="0"/>
          </a:p>
          <a:p>
            <a:r>
              <a:rPr lang="en-US" dirty="0"/>
              <a:t>Expensive</a:t>
            </a:r>
          </a:p>
          <a:p>
            <a:r>
              <a:rPr lang="en-US" dirty="0"/>
              <a:t>Single arm position</a:t>
            </a:r>
          </a:p>
          <a:p>
            <a:r>
              <a:rPr lang="en-US" dirty="0"/>
              <a:t>Difficult to operate</a:t>
            </a:r>
          </a:p>
        </p:txBody>
      </p:sp>
      <p:pic>
        <p:nvPicPr>
          <p:cNvPr id="5122" name="Picture 2">
            <a:extLst>
              <a:ext uri="{FF2B5EF4-FFF2-40B4-BE49-F238E27FC236}">
                <a16:creationId xmlns:a16="http://schemas.microsoft.com/office/drawing/2014/main" id="{F3800EF3-DB75-D423-7F3A-34A7BFF973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93"/>
          <a:stretch/>
        </p:blipFill>
        <p:spPr bwMode="auto">
          <a:xfrm>
            <a:off x="457199" y="1488210"/>
            <a:ext cx="5681401" cy="32962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5AFE40-18C6-6158-C8AD-6912129FAA46}"/>
              </a:ext>
            </a:extLst>
          </p:cNvPr>
          <p:cNvSpPr txBox="1"/>
          <p:nvPr/>
        </p:nvSpPr>
        <p:spPr>
          <a:xfrm>
            <a:off x="457199" y="5785041"/>
            <a:ext cx="5491019" cy="461665"/>
          </a:xfrm>
          <a:prstGeom prst="rect">
            <a:avLst/>
          </a:prstGeom>
          <a:noFill/>
        </p:spPr>
        <p:txBody>
          <a:bodyPr wrap="square">
            <a:spAutoFit/>
          </a:bodyPr>
          <a:lstStyle/>
          <a:p>
            <a:pPr rtl="0">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8. </a:t>
            </a:r>
            <a:r>
              <a:rPr lang="en-US" sz="1200" b="0" i="0" u="none" strike="noStrike" dirty="0">
                <a:solidFill>
                  <a:srgbClr val="000000"/>
                </a:solidFill>
                <a:effectLst/>
                <a:latin typeface="Arial" panose="020B0604020202020204" pitchFamily="34" charset="0"/>
                <a:cs typeface="Arial" panose="020B0604020202020204" pitchFamily="34" charset="0"/>
              </a:rPr>
              <a:t>Ishii, Yoshi et. al. </a:t>
            </a:r>
            <a:r>
              <a:rPr lang="en-US" sz="1200" b="0" i="1" u="none" strike="noStrike" dirty="0">
                <a:solidFill>
                  <a:srgbClr val="000000"/>
                </a:solidFill>
                <a:effectLst/>
                <a:latin typeface="Arial" panose="020B0604020202020204" pitchFamily="34" charset="0"/>
                <a:cs typeface="Arial" panose="020B0604020202020204" pitchFamily="34" charset="0"/>
              </a:rPr>
              <a:t>Journal of </a:t>
            </a:r>
            <a:r>
              <a:rPr lang="en-US" sz="1200" b="0" i="1" u="none" strike="noStrike" dirty="0" err="1">
                <a:solidFill>
                  <a:srgbClr val="000000"/>
                </a:solidFill>
                <a:effectLst/>
                <a:latin typeface="Arial" panose="020B0604020202020204" pitchFamily="34" charset="0"/>
                <a:cs typeface="Arial" panose="020B0604020202020204" pitchFamily="34" charset="0"/>
              </a:rPr>
              <a:t>orthopaedic</a:t>
            </a:r>
            <a:r>
              <a:rPr lang="en-US" sz="1200" b="0" i="1" u="none" strike="noStrike" dirty="0">
                <a:solidFill>
                  <a:srgbClr val="000000"/>
                </a:solidFill>
                <a:effectLst/>
                <a:latin typeface="Arial" panose="020B0604020202020204" pitchFamily="34" charset="0"/>
                <a:cs typeface="Arial" panose="020B0604020202020204" pitchFamily="34" charset="0"/>
              </a:rPr>
              <a:t> surgery and research, </a:t>
            </a:r>
            <a:r>
              <a:rPr lang="en-US" sz="1200" b="0" i="0" u="none" strike="noStrike" dirty="0">
                <a:solidFill>
                  <a:srgbClr val="000000"/>
                </a:solidFill>
                <a:effectLst/>
                <a:latin typeface="Arial" panose="020B0604020202020204" pitchFamily="34" charset="0"/>
                <a:cs typeface="Arial" panose="020B0604020202020204" pitchFamily="34" charset="0"/>
              </a:rPr>
              <a:t>2019</a:t>
            </a:r>
            <a:endParaRPr lang="en-US" sz="1200" b="0" dirty="0">
              <a:effectLst/>
              <a:latin typeface="Arial" panose="020B0604020202020204" pitchFamily="34" charset="0"/>
              <a:cs typeface="Arial" panose="020B0604020202020204" pitchFamily="34" charset="0"/>
            </a:endParaRPr>
          </a:p>
          <a:p>
            <a:pPr rtl="0">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9.</a:t>
            </a:r>
            <a:r>
              <a:rPr lang="en-US" sz="1200" b="0" i="0" u="none" strike="noStrike" dirty="0">
                <a:solidFill>
                  <a:srgbClr val="000000"/>
                </a:solidFill>
                <a:effectLst/>
                <a:latin typeface="Arial" panose="020B0604020202020204" pitchFamily="34" charset="0"/>
                <a:cs typeface="Arial" panose="020B0604020202020204" pitchFamily="34" charset="0"/>
              </a:rPr>
              <a:t> Ishii, </a:t>
            </a:r>
            <a:r>
              <a:rPr lang="en-US" sz="1200" b="0" i="0" u="none" strike="noStrike" dirty="0" err="1">
                <a:solidFill>
                  <a:srgbClr val="000000"/>
                </a:solidFill>
                <a:effectLst/>
                <a:latin typeface="Arial" panose="020B0604020202020204" pitchFamily="34" charset="0"/>
                <a:cs typeface="Arial" panose="020B0604020202020204" pitchFamily="34" charset="0"/>
              </a:rPr>
              <a:t>Shiraishi</a:t>
            </a:r>
            <a:r>
              <a:rPr lang="en-US" sz="1200" b="0" i="0" u="none" strike="noStrike" dirty="0">
                <a:solidFill>
                  <a:srgbClr val="000000"/>
                </a:solidFill>
                <a:effectLst/>
                <a:latin typeface="Arial" panose="020B0604020202020204" pitchFamily="34" charset="0"/>
                <a:cs typeface="Arial" panose="020B0604020202020204" pitchFamily="34" charset="0"/>
              </a:rPr>
              <a:t> et. al. </a:t>
            </a:r>
            <a:r>
              <a:rPr lang="en-US" sz="1200" b="0" i="1" u="none" strike="noStrike" dirty="0">
                <a:solidFill>
                  <a:srgbClr val="000000"/>
                </a:solidFill>
                <a:effectLst/>
                <a:latin typeface="Arial" panose="020B0604020202020204" pitchFamily="34" charset="0"/>
                <a:cs typeface="Arial" panose="020B0604020202020204" pitchFamily="34" charset="0"/>
              </a:rPr>
              <a:t>Ultrasound</a:t>
            </a:r>
            <a:r>
              <a:rPr lang="en-US" sz="1200" b="0" i="0" u="none" strike="noStrike" dirty="0">
                <a:solidFill>
                  <a:srgbClr val="000000"/>
                </a:solidFill>
                <a:effectLst/>
                <a:latin typeface="Arial" panose="020B0604020202020204" pitchFamily="34" charset="0"/>
                <a:cs typeface="Arial" panose="020B0604020202020204" pitchFamily="34" charset="0"/>
              </a:rPr>
              <a:t>, 2022</a:t>
            </a:r>
            <a:endParaRPr lang="en-US" sz="1200" b="0"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A57AEDF-8C43-E3A4-B264-C3C041112865}"/>
              </a:ext>
            </a:extLst>
          </p:cNvPr>
          <p:cNvSpPr txBox="1"/>
          <p:nvPr/>
        </p:nvSpPr>
        <p:spPr>
          <a:xfrm>
            <a:off x="270363" y="4747836"/>
            <a:ext cx="1385454"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(transducer)</a:t>
            </a:r>
            <a:endParaRPr lang="en-US" sz="2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C554F2F-764B-9653-EE1B-A2C9CB898F16}"/>
              </a:ext>
            </a:extLst>
          </p:cNvPr>
          <p:cNvSpPr txBox="1"/>
          <p:nvPr/>
        </p:nvSpPr>
        <p:spPr>
          <a:xfrm>
            <a:off x="3297899" y="4739635"/>
            <a:ext cx="1385454"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(pressure sensor + strain gauge)</a:t>
            </a:r>
            <a:endParaRPr lang="en-US" sz="20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D0F9C57-1EC5-6941-1B43-C11C12BA33B3}"/>
              </a:ext>
            </a:extLst>
          </p:cNvPr>
          <p:cNvSpPr txBox="1"/>
          <p:nvPr/>
        </p:nvSpPr>
        <p:spPr>
          <a:xfrm>
            <a:off x="2021408" y="4738945"/>
            <a:ext cx="1385454"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(wrist rest)</a:t>
            </a:r>
            <a:endParaRPr lang="en-US" sz="20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BF4B2E-A3C0-6970-71F5-474C049A8E90}"/>
              </a:ext>
            </a:extLst>
          </p:cNvPr>
          <p:cNvSpPr txBox="1"/>
          <p:nvPr/>
        </p:nvSpPr>
        <p:spPr>
          <a:xfrm>
            <a:off x="4432793" y="4747836"/>
            <a:ext cx="1960182"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(actuating motor)</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772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A501D-DAAE-2B69-60D6-81E1E2ED0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98F6C-8398-4E08-0B19-F1764D1D20FC}"/>
              </a:ext>
            </a:extLst>
          </p:cNvPr>
          <p:cNvSpPr>
            <a:spLocks noGrp="1"/>
          </p:cNvSpPr>
          <p:nvPr>
            <p:ph type="ctrTitle"/>
          </p:nvPr>
        </p:nvSpPr>
        <p:spPr>
          <a:xfrm>
            <a:off x="685800" y="2693987"/>
            <a:ext cx="5257800" cy="1470025"/>
          </a:xfrm>
        </p:spPr>
        <p:txBody>
          <a:bodyPr/>
          <a:lstStyle/>
          <a:p>
            <a:r>
              <a:rPr lang="en-US" sz="4000" dirty="0"/>
              <a:t>Design Schedule + Team Responsibilities</a:t>
            </a:r>
          </a:p>
        </p:txBody>
      </p:sp>
    </p:spTree>
    <p:extLst>
      <p:ext uri="{BB962C8B-B14F-4D97-AF65-F5344CB8AC3E}">
        <p14:creationId xmlns:p14="http://schemas.microsoft.com/office/powerpoint/2010/main" val="1505462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3208-3D0B-18F0-2ECF-220A765F7140}"/>
              </a:ext>
            </a:extLst>
          </p:cNvPr>
          <p:cNvSpPr>
            <a:spLocks noGrp="1"/>
          </p:cNvSpPr>
          <p:nvPr>
            <p:ph type="ctrTitle"/>
          </p:nvPr>
        </p:nvSpPr>
        <p:spPr>
          <a:xfrm>
            <a:off x="685800" y="2693987"/>
            <a:ext cx="7772400" cy="1470025"/>
          </a:xfrm>
        </p:spPr>
        <p:txBody>
          <a:bodyPr/>
          <a:lstStyle/>
          <a:p>
            <a:r>
              <a:rPr lang="en-US" sz="4000" dirty="0"/>
              <a:t>Background</a:t>
            </a:r>
          </a:p>
        </p:txBody>
      </p:sp>
    </p:spTree>
    <p:extLst>
      <p:ext uri="{BB962C8B-B14F-4D97-AF65-F5344CB8AC3E}">
        <p14:creationId xmlns:p14="http://schemas.microsoft.com/office/powerpoint/2010/main" val="3300818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FEC8F-147C-8F19-5775-003926339AB4}"/>
              </a:ext>
            </a:extLst>
          </p:cNvPr>
          <p:cNvSpPr>
            <a:spLocks noGrp="1"/>
          </p:cNvSpPr>
          <p:nvPr>
            <p:ph type="title"/>
          </p:nvPr>
        </p:nvSpPr>
        <p:spPr/>
        <p:txBody>
          <a:bodyPr/>
          <a:lstStyle/>
          <a:p>
            <a:r>
              <a:rPr lang="en-US" dirty="0"/>
              <a:t>Design Schedule</a:t>
            </a:r>
          </a:p>
        </p:txBody>
      </p:sp>
      <p:sp>
        <p:nvSpPr>
          <p:cNvPr id="4" name="TextBox 3">
            <a:extLst>
              <a:ext uri="{FF2B5EF4-FFF2-40B4-BE49-F238E27FC236}">
                <a16:creationId xmlns:a16="http://schemas.microsoft.com/office/drawing/2014/main" id="{346A50F7-52C8-0655-74A8-B577C9DFF2B3}"/>
              </a:ext>
            </a:extLst>
          </p:cNvPr>
          <p:cNvSpPr txBox="1"/>
          <p:nvPr/>
        </p:nvSpPr>
        <p:spPr>
          <a:xfrm>
            <a:off x="2783153" y="5943659"/>
            <a:ext cx="3577694"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Saketh		Kaitlyn		Chris</a:t>
            </a:r>
          </a:p>
        </p:txBody>
      </p:sp>
      <p:sp>
        <p:nvSpPr>
          <p:cNvPr id="5" name="Rectangle 4">
            <a:extLst>
              <a:ext uri="{FF2B5EF4-FFF2-40B4-BE49-F238E27FC236}">
                <a16:creationId xmlns:a16="http://schemas.microsoft.com/office/drawing/2014/main" id="{AD2EC351-1C0C-B69D-9267-C398D3AE03BC}"/>
              </a:ext>
            </a:extLst>
          </p:cNvPr>
          <p:cNvSpPr/>
          <p:nvPr/>
        </p:nvSpPr>
        <p:spPr>
          <a:xfrm>
            <a:off x="2592977" y="6030353"/>
            <a:ext cx="190176" cy="195943"/>
          </a:xfrm>
          <a:prstGeom prst="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A7644C0-AA7F-034E-AEA2-B5182782ECFB}"/>
              </a:ext>
            </a:extLst>
          </p:cNvPr>
          <p:cNvSpPr/>
          <p:nvPr/>
        </p:nvSpPr>
        <p:spPr>
          <a:xfrm>
            <a:off x="3959580" y="6030158"/>
            <a:ext cx="190176" cy="195943"/>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93D045-D511-8543-AB37-89BEF8829824}"/>
              </a:ext>
            </a:extLst>
          </p:cNvPr>
          <p:cNvSpPr/>
          <p:nvPr/>
        </p:nvSpPr>
        <p:spPr>
          <a:xfrm>
            <a:off x="5331009" y="6030157"/>
            <a:ext cx="190176" cy="195943"/>
          </a:xfrm>
          <a:prstGeom prst="rect">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2435CB-713C-5126-E594-BDA556829D92}"/>
              </a:ext>
            </a:extLst>
          </p:cNvPr>
          <p:cNvPicPr>
            <a:picLocks noChangeAspect="1"/>
          </p:cNvPicPr>
          <p:nvPr/>
        </p:nvPicPr>
        <p:blipFill>
          <a:blip r:embed="rId2"/>
          <a:stretch>
            <a:fillRect/>
          </a:stretch>
        </p:blipFill>
        <p:spPr>
          <a:xfrm>
            <a:off x="331880" y="1362502"/>
            <a:ext cx="8480239" cy="4280309"/>
          </a:xfrm>
          <a:prstGeom prst="rect">
            <a:avLst/>
          </a:prstGeom>
        </p:spPr>
      </p:pic>
    </p:spTree>
    <p:extLst>
      <p:ext uri="{BB962C8B-B14F-4D97-AF65-F5344CB8AC3E}">
        <p14:creationId xmlns:p14="http://schemas.microsoft.com/office/powerpoint/2010/main" val="2309908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67D71-890A-A2A5-3D12-901FBD965B5D}"/>
              </a:ext>
            </a:extLst>
          </p:cNvPr>
          <p:cNvSpPr>
            <a:spLocks noGrp="1"/>
          </p:cNvSpPr>
          <p:nvPr>
            <p:ph type="title"/>
          </p:nvPr>
        </p:nvSpPr>
        <p:spPr/>
        <p:txBody>
          <a:bodyPr/>
          <a:lstStyle/>
          <a:p>
            <a:r>
              <a:rPr lang="en-US" dirty="0"/>
              <a:t>Team Responsibilities</a:t>
            </a:r>
          </a:p>
        </p:txBody>
      </p:sp>
      <p:graphicFrame>
        <p:nvGraphicFramePr>
          <p:cNvPr id="4" name="Content Placeholder 3">
            <a:extLst>
              <a:ext uri="{FF2B5EF4-FFF2-40B4-BE49-F238E27FC236}">
                <a16:creationId xmlns:a16="http://schemas.microsoft.com/office/drawing/2014/main" id="{FA7BC016-C64B-6900-8AC3-3C2A95295FD9}"/>
              </a:ext>
            </a:extLst>
          </p:cNvPr>
          <p:cNvGraphicFramePr>
            <a:graphicFrameLocks noGrp="1"/>
          </p:cNvGraphicFramePr>
          <p:nvPr>
            <p:ph idx="1"/>
            <p:extLst>
              <p:ext uri="{D42A27DB-BD31-4B8C-83A1-F6EECF244321}">
                <p14:modId xmlns:p14="http://schemas.microsoft.com/office/powerpoint/2010/main" val="2878438875"/>
              </p:ext>
            </p:extLst>
          </p:nvPr>
        </p:nvGraphicFramePr>
        <p:xfrm>
          <a:off x="1266825" y="1787091"/>
          <a:ext cx="6610350" cy="3410140"/>
        </p:xfrm>
        <a:graphic>
          <a:graphicData uri="http://schemas.openxmlformats.org/drawingml/2006/table">
            <a:tbl>
              <a:tblPr/>
              <a:tblGrid>
                <a:gridCol w="1933575">
                  <a:extLst>
                    <a:ext uri="{9D8B030D-6E8A-4147-A177-3AD203B41FA5}">
                      <a16:colId xmlns:a16="http://schemas.microsoft.com/office/drawing/2014/main" val="1174297420"/>
                    </a:ext>
                  </a:extLst>
                </a:gridCol>
                <a:gridCol w="4676775">
                  <a:extLst>
                    <a:ext uri="{9D8B030D-6E8A-4147-A177-3AD203B41FA5}">
                      <a16:colId xmlns:a16="http://schemas.microsoft.com/office/drawing/2014/main" val="671264566"/>
                    </a:ext>
                  </a:extLst>
                </a:gridCol>
              </a:tblGrid>
              <a:tr h="532834">
                <a:tc>
                  <a:txBody>
                    <a:bodyPr/>
                    <a:lstStyle/>
                    <a:p>
                      <a:pPr rtl="0" fontAlgn="t">
                        <a:spcBef>
                          <a:spcPts val="0"/>
                        </a:spcBef>
                        <a:spcAft>
                          <a:spcPts val="0"/>
                        </a:spcAft>
                      </a:pPr>
                      <a:r>
                        <a:rPr lang="en-US" sz="2000" b="0" i="0" u="none" strike="noStrike" dirty="0">
                          <a:solidFill>
                            <a:schemeClr val="bg1"/>
                          </a:solidFill>
                          <a:effectLst/>
                          <a:latin typeface="Georgia" panose="02040502050405020303" pitchFamily="18" charset="0"/>
                        </a:rPr>
                        <a:t>Member</a:t>
                      </a:r>
                      <a:endParaRPr lang="en-US" sz="2000" dirty="0">
                        <a:solidFill>
                          <a:schemeClr val="bg1"/>
                        </a:solidFill>
                        <a:effectLst/>
                        <a:latin typeface="Georgia" panose="02040502050405020303" pitchFamily="18" charset="0"/>
                      </a:endParaRPr>
                    </a:p>
                  </a:txBody>
                  <a:tcPr marL="66675" marR="66675" marT="66675" marB="66675">
                    <a:lnL w="19050" cap="flat" cmpd="sng" algn="ctr">
                      <a:solidFill>
                        <a:srgbClr val="2A3990"/>
                      </a:solidFill>
                      <a:prstDash val="solid"/>
                      <a:round/>
                      <a:headEnd type="none" w="med" len="med"/>
                      <a:tailEnd type="none" w="med" len="med"/>
                    </a:lnL>
                    <a:lnR w="12697" cap="flat" cmpd="sng" algn="ctr">
                      <a:solidFill>
                        <a:srgbClr val="2A3990"/>
                      </a:solidFill>
                      <a:prstDash val="dot"/>
                      <a:round/>
                      <a:headEnd type="none" w="med" len="med"/>
                      <a:tailEnd type="none" w="med" len="med"/>
                    </a:lnR>
                    <a:lnT w="19050" cap="flat" cmpd="sng" algn="ctr">
                      <a:solidFill>
                        <a:srgbClr val="2A399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rtl="0" fontAlgn="t">
                        <a:spcBef>
                          <a:spcPts val="0"/>
                        </a:spcBef>
                        <a:spcAft>
                          <a:spcPts val="0"/>
                        </a:spcAft>
                      </a:pPr>
                      <a:r>
                        <a:rPr lang="en-US" sz="2000" b="0" i="0" u="none" strike="noStrike" dirty="0">
                          <a:solidFill>
                            <a:schemeClr val="bg1"/>
                          </a:solidFill>
                          <a:effectLst/>
                          <a:latin typeface="Georgia" panose="02040502050405020303" pitchFamily="18" charset="0"/>
                        </a:rPr>
                        <a:t>Responsibilities</a:t>
                      </a:r>
                      <a:endParaRPr lang="en-US" sz="2000" dirty="0">
                        <a:solidFill>
                          <a:schemeClr val="bg1"/>
                        </a:solidFill>
                        <a:effectLst/>
                        <a:latin typeface="Georgia" panose="02040502050405020303" pitchFamily="18" charset="0"/>
                      </a:endParaRPr>
                    </a:p>
                  </a:txBody>
                  <a:tcPr marL="66675" marR="66675" marT="66675" marB="66675">
                    <a:lnL w="12697" cap="flat" cmpd="sng" algn="ctr">
                      <a:solidFill>
                        <a:srgbClr val="2A3990"/>
                      </a:solidFill>
                      <a:prstDash val="dot"/>
                      <a:round/>
                      <a:headEnd type="none" w="med" len="med"/>
                      <a:tailEnd type="none" w="med" len="med"/>
                    </a:lnL>
                    <a:lnR w="19050" cap="flat" cmpd="sng" algn="ctr">
                      <a:solidFill>
                        <a:srgbClr val="2A3990"/>
                      </a:solidFill>
                      <a:prstDash val="solid"/>
                      <a:round/>
                      <a:headEnd type="none" w="med" len="med"/>
                      <a:tailEnd type="none" w="med" len="med"/>
                    </a:lnR>
                    <a:lnT w="19050" cap="flat" cmpd="sng" algn="ctr">
                      <a:solidFill>
                        <a:srgbClr val="2A399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40141920"/>
                  </a:ext>
                </a:extLst>
              </a:tr>
              <a:tr h="959102">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Saketh Balmoori</a:t>
                      </a:r>
                      <a:endParaRPr lang="en-US" sz="3200" dirty="0">
                        <a:effectLst/>
                        <a:latin typeface="Arial" panose="020B0604020202020204" pitchFamily="34" charset="0"/>
                        <a:cs typeface="Arial" panose="020B0604020202020204" pitchFamily="34" charset="0"/>
                      </a:endParaRPr>
                    </a:p>
                  </a:txBody>
                  <a:tcPr marL="66675" marR="66675" marT="66675" marB="66675">
                    <a:lnL w="12697" cap="flat" cmpd="sng" algn="ctr">
                      <a:solidFill>
                        <a:srgbClr val="2A399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Primary notebook manager</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CAD, mechanical testing</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V&amp;V Presentation</a:t>
                      </a:r>
                    </a:p>
                  </a:txBody>
                  <a:tcPr marL="28575" marR="28575" marT="28575" marB="28575" anchor="ctr">
                    <a:lnL w="12700" cap="flat" cmpd="sng" algn="ctr">
                      <a:solidFill>
                        <a:schemeClr val="tx1"/>
                      </a:solidFill>
                      <a:prstDash val="solid"/>
                      <a:round/>
                      <a:headEnd type="none" w="med" len="med"/>
                      <a:tailEnd type="none" w="med" len="med"/>
                    </a:lnL>
                    <a:lnR w="12697" cap="flat" cmpd="sng" algn="ctr">
                      <a:solidFill>
                        <a:srgbClr val="2A399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0813704"/>
                  </a:ext>
                </a:extLst>
              </a:tr>
              <a:tr h="959102">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Kaitlyn Thornton</a:t>
                      </a:r>
                      <a:endParaRPr lang="en-US" sz="3200" dirty="0">
                        <a:effectLst/>
                        <a:latin typeface="Arial" panose="020B0604020202020204" pitchFamily="34" charset="0"/>
                        <a:cs typeface="Arial" panose="020B0604020202020204" pitchFamily="34" charset="0"/>
                      </a:endParaRPr>
                    </a:p>
                  </a:txBody>
                  <a:tcPr marL="66675" marR="66675" marT="66675" marB="66675">
                    <a:lnL w="12697" cap="flat" cmpd="sng" algn="ctr">
                      <a:solidFill>
                        <a:srgbClr val="2A399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697" cap="flat" cmpd="sng" algn="ctr">
                      <a:solidFill>
                        <a:srgbClr val="2A3990"/>
                      </a:solidFill>
                      <a:prstDash val="solid"/>
                      <a:round/>
                      <a:headEnd type="none" w="med" len="med"/>
                      <a:tailEnd type="none" w="med" len="med"/>
                    </a:lnB>
                    <a:solidFill>
                      <a:schemeClr val="bg2"/>
                    </a:solidFill>
                  </a:tcPr>
                </a:tc>
                <a:tc>
                  <a:txBody>
                    <a:bodyPr/>
                    <a:lstStyle/>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Primary client liaison</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Sensor and device integration</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Progress Presentation</a:t>
                      </a:r>
                    </a:p>
                  </a:txBody>
                  <a:tcPr marL="28575" marR="28575" marT="28575" marB="28575" anchor="ctr">
                    <a:lnL w="12700" cap="flat" cmpd="sng" algn="ctr">
                      <a:solidFill>
                        <a:schemeClr val="tx1"/>
                      </a:solidFill>
                      <a:prstDash val="solid"/>
                      <a:round/>
                      <a:headEnd type="none" w="med" len="med"/>
                      <a:tailEnd type="none" w="med" len="med"/>
                    </a:lnL>
                    <a:lnR w="12697" cap="flat" cmpd="sng" algn="ctr">
                      <a:solidFill>
                        <a:srgbClr val="2A399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696530545"/>
                  </a:ext>
                </a:extLst>
              </a:tr>
              <a:tr h="959102">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Chris Wissmann</a:t>
                      </a:r>
                      <a:endParaRPr lang="en-US" sz="3200" dirty="0">
                        <a:effectLst/>
                        <a:latin typeface="Arial" panose="020B0604020202020204" pitchFamily="34" charset="0"/>
                        <a:cs typeface="Arial" panose="020B0604020202020204" pitchFamily="34" charset="0"/>
                      </a:endParaRPr>
                    </a:p>
                  </a:txBody>
                  <a:tcPr marL="66675" marR="66675" marT="66675" marB="66675">
                    <a:lnL w="12697" cap="flat" cmpd="sng" algn="ctr">
                      <a:solidFill>
                        <a:srgbClr val="2A3990"/>
                      </a:solidFill>
                      <a:prstDash val="solid"/>
                      <a:round/>
                      <a:headEnd type="none" w="med" len="med"/>
                      <a:tailEnd type="none" w="med" len="med"/>
                    </a:lnL>
                    <a:lnR w="12700" cap="flat" cmpd="sng" algn="ctr">
                      <a:solidFill>
                        <a:schemeClr val="tx1"/>
                      </a:solidFill>
                      <a:prstDash val="solid"/>
                      <a:round/>
                      <a:headEnd type="none" w="med" len="med"/>
                      <a:tailEnd type="none" w="med" len="med"/>
                    </a:lnR>
                    <a:lnT w="12697" cap="flat" cmpd="sng" algn="ctr">
                      <a:solidFill>
                        <a:srgbClr val="2A3990"/>
                      </a:solidFill>
                      <a:prstDash val="solid"/>
                      <a:round/>
                      <a:headEnd type="none" w="med" len="med"/>
                      <a:tailEnd type="none" w="med" len="med"/>
                    </a:lnT>
                    <a:lnB w="19050" cap="flat" cmpd="sng" algn="ctr">
                      <a:solidFill>
                        <a:srgbClr val="2A3990"/>
                      </a:solidFill>
                      <a:prstDash val="solid"/>
                      <a:round/>
                      <a:headEnd type="none" w="med" len="med"/>
                      <a:tailEnd type="none" w="med" len="med"/>
                    </a:lnB>
                    <a:noFill/>
                  </a:tcPr>
                </a:tc>
                <a:tc>
                  <a:txBody>
                    <a:bodyPr/>
                    <a:lstStyle/>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Primary research lead</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Software development, website manager</a:t>
                      </a:r>
                    </a:p>
                    <a:p>
                      <a:pPr marL="285750" indent="-285750" rtl="0" fontAlgn="base">
                        <a:spcBef>
                          <a:spcPts val="0"/>
                        </a:spcBef>
                        <a:spcAft>
                          <a:spcPts val="0"/>
                        </a:spcAft>
                        <a:buFont typeface="Arial" panose="020B0604020202020204" pitchFamily="34" charset="0"/>
                        <a:buChar char="•"/>
                      </a:pPr>
                      <a:r>
                        <a:rPr lang="en-US" sz="1600" b="1" i="0" u="none" strike="noStrike" dirty="0">
                          <a:solidFill>
                            <a:srgbClr val="000000"/>
                          </a:solidFill>
                          <a:effectLst/>
                          <a:latin typeface="Arial" panose="020B0604020202020204" pitchFamily="34" charset="0"/>
                          <a:cs typeface="Arial" panose="020B0604020202020204" pitchFamily="34" charset="0"/>
                        </a:rPr>
                        <a:t>Preliminary Presentation</a:t>
                      </a:r>
                    </a:p>
                  </a:txBody>
                  <a:tcPr marL="28575" marR="28575" marT="28575" marB="28575" anchor="ctr">
                    <a:lnL w="12700" cap="flat" cmpd="sng" algn="ctr">
                      <a:solidFill>
                        <a:schemeClr val="tx1"/>
                      </a:solidFill>
                      <a:prstDash val="solid"/>
                      <a:round/>
                      <a:headEnd type="none" w="med" len="med"/>
                      <a:tailEnd type="none" w="med" len="med"/>
                    </a:lnL>
                    <a:lnR w="12697" cap="flat" cmpd="sng" algn="ctr">
                      <a:solidFill>
                        <a:srgbClr val="2A399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2A3990"/>
                      </a:solidFill>
                      <a:prstDash val="solid"/>
                      <a:round/>
                      <a:headEnd type="none" w="med" len="med"/>
                      <a:tailEnd type="none" w="med" len="med"/>
                    </a:lnB>
                    <a:noFill/>
                  </a:tcPr>
                </a:tc>
                <a:extLst>
                  <a:ext uri="{0D108BD9-81ED-4DB2-BD59-A6C34878D82A}">
                    <a16:rowId xmlns:a16="http://schemas.microsoft.com/office/drawing/2014/main" val="1271404847"/>
                  </a:ext>
                </a:extLst>
              </a:tr>
            </a:tbl>
          </a:graphicData>
        </a:graphic>
      </p:graphicFrame>
      <p:sp>
        <p:nvSpPr>
          <p:cNvPr id="5" name="Rectangle 1">
            <a:extLst>
              <a:ext uri="{FF2B5EF4-FFF2-40B4-BE49-F238E27FC236}">
                <a16:creationId xmlns:a16="http://schemas.microsoft.com/office/drawing/2014/main" id="{EB312AA0-9ACB-A887-2811-0F72776C0DD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915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9EE37-A5A4-BBF8-5E38-7CA59D28CA56}"/>
              </a:ext>
            </a:extLst>
          </p:cNvPr>
          <p:cNvSpPr>
            <a:spLocks noGrp="1"/>
          </p:cNvSpPr>
          <p:nvPr>
            <p:ph type="ctrTitle"/>
          </p:nvPr>
        </p:nvSpPr>
        <p:spPr/>
        <p:txBody>
          <a:bodyPr/>
          <a:lstStyle/>
          <a:p>
            <a:r>
              <a:rPr lang="en-US" sz="4000" dirty="0"/>
              <a:t>Thank You!</a:t>
            </a:r>
          </a:p>
        </p:txBody>
      </p:sp>
      <p:sp>
        <p:nvSpPr>
          <p:cNvPr id="3" name="Subtitle 2">
            <a:extLst>
              <a:ext uri="{FF2B5EF4-FFF2-40B4-BE49-F238E27FC236}">
                <a16:creationId xmlns:a16="http://schemas.microsoft.com/office/drawing/2014/main" id="{132FCD04-7702-3D60-72F4-4428262FC828}"/>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429125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A72E-61EC-6012-3653-EB03CC19772E}"/>
              </a:ext>
            </a:extLst>
          </p:cNvPr>
          <p:cNvSpPr>
            <a:spLocks noGrp="1"/>
          </p:cNvSpPr>
          <p:nvPr>
            <p:ph type="title"/>
          </p:nvPr>
        </p:nvSpPr>
        <p:spPr/>
        <p:txBody>
          <a:bodyPr/>
          <a:lstStyle/>
          <a:p>
            <a:r>
              <a:rPr lang="en-US" dirty="0"/>
              <a:t>What is the DRUJ?</a:t>
            </a:r>
          </a:p>
        </p:txBody>
      </p:sp>
      <p:pic>
        <p:nvPicPr>
          <p:cNvPr id="1026" name="Picture 2">
            <a:extLst>
              <a:ext uri="{FF2B5EF4-FFF2-40B4-BE49-F238E27FC236}">
                <a16:creationId xmlns:a16="http://schemas.microsoft.com/office/drawing/2014/main" id="{FB507EB3-5692-DEDF-60CB-493ED712F6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77279" y="3678260"/>
            <a:ext cx="3274768" cy="25684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D23934D-4BAD-0981-2B3F-7CE89C8028C5}"/>
              </a:ext>
            </a:extLst>
          </p:cNvPr>
          <p:cNvSpPr txBox="1"/>
          <p:nvPr/>
        </p:nvSpPr>
        <p:spPr>
          <a:xfrm>
            <a:off x="457199" y="1531966"/>
            <a:ext cx="4365058" cy="4072910"/>
          </a:xfrm>
          <a:prstGeom prst="rect">
            <a:avLst/>
          </a:prstGeom>
          <a:noFill/>
        </p:spPr>
        <p:txBody>
          <a:bodyPr wrap="square" rtlCol="0">
            <a:spAutoFit/>
          </a:bodyPr>
          <a:lstStyle/>
          <a:p>
            <a:pPr marL="285750" indent="-285750" rtl="0" fontAlgn="base">
              <a:spcBef>
                <a:spcPts val="0"/>
              </a:spcBef>
              <a:spcAft>
                <a:spcPts val="1000"/>
              </a:spcAft>
              <a:buFont typeface="Arial" panose="020B0604020202020204" pitchFamily="34" charset="0"/>
              <a:buChar char="•"/>
            </a:pPr>
            <a:r>
              <a:rPr lang="en-US" sz="2200" b="1" i="0" u="none" strike="noStrike" dirty="0">
                <a:effectLst/>
                <a:latin typeface="Arial" panose="020B0604020202020204" pitchFamily="34" charset="0"/>
                <a:cs typeface="Arial" panose="020B0604020202020204" pitchFamily="34" charset="0"/>
              </a:rPr>
              <a:t>The Distal Radioulnar Joint (DRUJ) connects the radius and ulna at the wrist</a:t>
            </a:r>
          </a:p>
          <a:p>
            <a:pPr marL="285750" indent="-285750" rtl="0" fontAlgn="base">
              <a:spcBef>
                <a:spcPts val="0"/>
              </a:spcBef>
              <a:spcAft>
                <a:spcPts val="1000"/>
              </a:spcAft>
              <a:buFont typeface="Arial" panose="020B0604020202020204" pitchFamily="34" charset="0"/>
              <a:buChar char="•"/>
            </a:pPr>
            <a:r>
              <a:rPr lang="en-US" sz="2200" b="1" i="0" u="none" strike="noStrike" dirty="0">
                <a:effectLst/>
                <a:latin typeface="Arial" panose="020B0604020202020204" pitchFamily="34" charset="0"/>
                <a:cs typeface="Arial" panose="020B0604020202020204" pitchFamily="34" charset="0"/>
              </a:rPr>
              <a:t>Responsible for stabilizing articulation of the radius around the ulna during pronation and supination</a:t>
            </a:r>
            <a:r>
              <a:rPr lang="en-US" sz="2200" b="1" baseline="30000" dirty="0">
                <a:latin typeface="Arial" panose="020B0604020202020204" pitchFamily="34" charset="0"/>
                <a:cs typeface="Arial" panose="020B0604020202020204" pitchFamily="34" charset="0"/>
              </a:rPr>
              <a:t>1</a:t>
            </a:r>
            <a:endParaRPr lang="en-US" sz="2200" b="1" i="0" u="none" strike="noStrike" dirty="0">
              <a:effectLst/>
              <a:latin typeface="Arial" panose="020B0604020202020204" pitchFamily="34" charset="0"/>
              <a:cs typeface="Arial" panose="020B0604020202020204" pitchFamily="34" charset="0"/>
            </a:endParaRPr>
          </a:p>
          <a:p>
            <a:pPr marL="285750" indent="-285750" rtl="0" fontAlgn="base">
              <a:spcBef>
                <a:spcPts val="0"/>
              </a:spcBef>
              <a:spcAft>
                <a:spcPts val="1200"/>
              </a:spcAft>
              <a:buFont typeface="Arial" panose="020B0604020202020204" pitchFamily="34" charset="0"/>
              <a:buChar char="•"/>
            </a:pPr>
            <a:r>
              <a:rPr lang="en-US" sz="2200" b="1" i="0" u="none" strike="noStrike" dirty="0">
                <a:effectLst/>
                <a:latin typeface="Arial" panose="020B0604020202020204" pitchFamily="34" charset="0"/>
                <a:cs typeface="Arial" panose="020B0604020202020204" pitchFamily="34" charset="0"/>
              </a:rPr>
              <a:t>Triangular Fibrocartilage Complex (TFCC) injuries are a leading cause of DRUJ instability</a:t>
            </a:r>
            <a:r>
              <a:rPr lang="en-US" sz="2200" b="1" baseline="30000" dirty="0">
                <a:latin typeface="Arial" panose="020B0604020202020204" pitchFamily="34" charset="0"/>
                <a:cs typeface="Arial" panose="020B0604020202020204" pitchFamily="34" charset="0"/>
              </a:rPr>
              <a:t>2</a:t>
            </a:r>
            <a:endParaRPr lang="en-US" sz="2200" b="1" i="0" u="none" strike="noStrike" dirty="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6C04E3E-D5F7-054C-2DDB-9FE4E46B84AF}"/>
              </a:ext>
            </a:extLst>
          </p:cNvPr>
          <p:cNvSpPr txBox="1"/>
          <p:nvPr/>
        </p:nvSpPr>
        <p:spPr>
          <a:xfrm>
            <a:off x="457199" y="6015873"/>
            <a:ext cx="6829125" cy="461665"/>
          </a:xfrm>
          <a:prstGeom prst="rect">
            <a:avLst/>
          </a:prstGeom>
          <a:noFill/>
        </p:spPr>
        <p:txBody>
          <a:bodyPr wrap="square">
            <a:spAutoFit/>
          </a:bodyPr>
          <a:lstStyle/>
          <a:p>
            <a:pPr rtl="0">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1.</a:t>
            </a:r>
            <a:r>
              <a:rPr lang="en-US" sz="1200" b="0" i="0" u="none" strike="noStrike" dirty="0">
                <a:solidFill>
                  <a:srgbClr val="000000"/>
                </a:solidFill>
                <a:effectLst/>
                <a:latin typeface="Arial" panose="020B0604020202020204" pitchFamily="34" charset="0"/>
                <a:cs typeface="Arial" panose="020B0604020202020204" pitchFamily="34" charset="0"/>
              </a:rPr>
              <a:t> Black, </a:t>
            </a:r>
            <a:r>
              <a:rPr lang="en-US" sz="1200" b="0" i="0" u="none" strike="noStrike" dirty="0" err="1">
                <a:solidFill>
                  <a:srgbClr val="000000"/>
                </a:solidFill>
                <a:effectLst/>
                <a:latin typeface="Arial" panose="020B0604020202020204" pitchFamily="34" charset="0"/>
                <a:cs typeface="Arial" panose="020B0604020202020204" pitchFamily="34" charset="0"/>
              </a:rPr>
              <a:t>Varacallo</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1" u="none" strike="noStrike" dirty="0" err="1">
                <a:solidFill>
                  <a:srgbClr val="000000"/>
                </a:solidFill>
                <a:effectLst/>
                <a:latin typeface="Arial" panose="020B0604020202020204" pitchFamily="34" charset="0"/>
                <a:cs typeface="Arial" panose="020B0604020202020204" pitchFamily="34" charset="0"/>
              </a:rPr>
              <a:t>Statpearls</a:t>
            </a:r>
            <a:r>
              <a:rPr lang="en-US" sz="1200" b="0" i="0" u="none" strike="noStrike" dirty="0">
                <a:solidFill>
                  <a:srgbClr val="000000"/>
                </a:solidFill>
                <a:effectLst/>
                <a:latin typeface="Arial" panose="020B0604020202020204" pitchFamily="34" charset="0"/>
                <a:cs typeface="Arial" panose="020B0604020202020204" pitchFamily="34" charset="0"/>
              </a:rPr>
              <a:t>, 2024</a:t>
            </a:r>
            <a:endParaRPr lang="en-US" sz="1200" b="0" dirty="0">
              <a:effectLst/>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2. </a:t>
            </a:r>
            <a:r>
              <a:rPr lang="en-US" sz="1200" b="0" i="0" u="none" strike="noStrike" dirty="0">
                <a:solidFill>
                  <a:srgbClr val="000000"/>
                </a:solidFill>
                <a:effectLst/>
                <a:latin typeface="Arial" panose="020B0604020202020204" pitchFamily="34" charset="0"/>
                <a:cs typeface="Arial" panose="020B0604020202020204" pitchFamily="34" charset="0"/>
              </a:rPr>
              <a:t>Allen. </a:t>
            </a:r>
            <a:r>
              <a:rPr lang="en-US" sz="1200" b="0" i="1" u="none" strike="noStrike" dirty="0" err="1">
                <a:solidFill>
                  <a:srgbClr val="000000"/>
                </a:solidFill>
                <a:effectLst/>
                <a:latin typeface="Arial" panose="020B0604020202020204" pitchFamily="34" charset="0"/>
                <a:cs typeface="Arial" panose="020B0604020202020204" pitchFamily="34" charset="0"/>
              </a:rPr>
              <a:t>Orthobullets</a:t>
            </a:r>
            <a:endParaRPr lang="en-US" sz="1200" dirty="0">
              <a:latin typeface="Arial" panose="020B0604020202020204" pitchFamily="34" charset="0"/>
              <a:cs typeface="Arial" panose="020B0604020202020204" pitchFamily="34" charset="0"/>
            </a:endParaRPr>
          </a:p>
        </p:txBody>
      </p:sp>
      <p:pic>
        <p:nvPicPr>
          <p:cNvPr id="1028" name="Picture 4" descr="Distal Radioulnar Joint (DRUJ) Instability Montgomery, AL | Prattvill, AL">
            <a:extLst>
              <a:ext uri="{FF2B5EF4-FFF2-40B4-BE49-F238E27FC236}">
                <a16:creationId xmlns:a16="http://schemas.microsoft.com/office/drawing/2014/main" id="{F1C3EE4C-DA3A-9BDB-7F3D-6F3826046A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557" r="20366"/>
          <a:stretch/>
        </p:blipFill>
        <p:spPr bwMode="auto">
          <a:xfrm rot="5400000">
            <a:off x="5808070" y="852644"/>
            <a:ext cx="2225498" cy="296407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D169A433-BCE9-9F6F-C1EA-C4851790BD7A}"/>
              </a:ext>
            </a:extLst>
          </p:cNvPr>
          <p:cNvSpPr/>
          <p:nvPr/>
        </p:nvSpPr>
        <p:spPr>
          <a:xfrm>
            <a:off x="6340207" y="2313542"/>
            <a:ext cx="1041094" cy="1041094"/>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11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8806-28C4-7C85-4FFE-60F9DA997B19}"/>
              </a:ext>
            </a:extLst>
          </p:cNvPr>
          <p:cNvSpPr>
            <a:spLocks noGrp="1"/>
          </p:cNvSpPr>
          <p:nvPr>
            <p:ph type="title"/>
          </p:nvPr>
        </p:nvSpPr>
        <p:spPr/>
        <p:txBody>
          <a:bodyPr/>
          <a:lstStyle/>
          <a:p>
            <a:r>
              <a:rPr lang="en-US" dirty="0"/>
              <a:t>Population</a:t>
            </a:r>
          </a:p>
        </p:txBody>
      </p:sp>
      <p:sp>
        <p:nvSpPr>
          <p:cNvPr id="3" name="Content Placeholder 2">
            <a:extLst>
              <a:ext uri="{FF2B5EF4-FFF2-40B4-BE49-F238E27FC236}">
                <a16:creationId xmlns:a16="http://schemas.microsoft.com/office/drawing/2014/main" id="{678CDB0B-4ADC-8E82-D21F-69C09B2C375E}"/>
              </a:ext>
            </a:extLst>
          </p:cNvPr>
          <p:cNvSpPr>
            <a:spLocks noGrp="1"/>
          </p:cNvSpPr>
          <p:nvPr>
            <p:ph idx="1"/>
          </p:nvPr>
        </p:nvSpPr>
        <p:spPr/>
        <p:txBody>
          <a:bodyPr/>
          <a:lstStyle/>
          <a:p>
            <a:r>
              <a:rPr lang="en-US" dirty="0"/>
              <a:t>10-20% incidence rate of DRUJ instability following distal radius fractures</a:t>
            </a:r>
          </a:p>
          <a:p>
            <a:pPr lvl="1"/>
            <a:r>
              <a:rPr lang="en-US" dirty="0"/>
              <a:t>25% of upper extremity fractures in the US</a:t>
            </a:r>
            <a:r>
              <a:rPr lang="en-US" baseline="30000" dirty="0"/>
              <a:t>3</a:t>
            </a:r>
          </a:p>
          <a:p>
            <a:pPr marL="457200" lvl="1" indent="0">
              <a:buNone/>
            </a:pPr>
            <a:endParaRPr lang="en-US" baseline="30000" dirty="0"/>
          </a:p>
          <a:p>
            <a:r>
              <a:rPr lang="en-US" dirty="0"/>
              <a:t>Symptoms: pain, diminished grip strength</a:t>
            </a:r>
          </a:p>
          <a:p>
            <a:r>
              <a:rPr lang="en-US" dirty="0"/>
              <a:t>Complications: arthritis, persistent weakness, gross instability</a:t>
            </a:r>
            <a:r>
              <a:rPr lang="en-US" baseline="30000" dirty="0"/>
              <a:t>2</a:t>
            </a:r>
          </a:p>
        </p:txBody>
      </p:sp>
      <p:sp>
        <p:nvSpPr>
          <p:cNvPr id="5" name="TextBox 4">
            <a:extLst>
              <a:ext uri="{FF2B5EF4-FFF2-40B4-BE49-F238E27FC236}">
                <a16:creationId xmlns:a16="http://schemas.microsoft.com/office/drawing/2014/main" id="{C2DF7254-D00A-1C07-E5B3-7EED7BE41DDD}"/>
              </a:ext>
            </a:extLst>
          </p:cNvPr>
          <p:cNvSpPr txBox="1"/>
          <p:nvPr/>
        </p:nvSpPr>
        <p:spPr>
          <a:xfrm>
            <a:off x="457200" y="5860405"/>
            <a:ext cx="6486525" cy="461665"/>
          </a:xfrm>
          <a:prstGeom prst="rect">
            <a:avLst/>
          </a:prstGeom>
          <a:noFill/>
        </p:spPr>
        <p:txBody>
          <a:bodyPr wrap="square">
            <a:spAutoFit/>
          </a:bodyPr>
          <a:lstStyle/>
          <a:p>
            <a:pPr rtl="0">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2.</a:t>
            </a:r>
            <a:r>
              <a:rPr lang="en-US" sz="1200" b="0" i="0" u="none" strike="noStrike" dirty="0">
                <a:solidFill>
                  <a:srgbClr val="000000"/>
                </a:solidFill>
                <a:effectLst/>
                <a:latin typeface="Arial" panose="020B0604020202020204" pitchFamily="34" charset="0"/>
                <a:cs typeface="Arial" panose="020B0604020202020204" pitchFamily="34" charset="0"/>
              </a:rPr>
              <a:t> Allen. </a:t>
            </a:r>
            <a:r>
              <a:rPr lang="en-US" sz="1200" b="0" i="1" u="none" strike="noStrike" dirty="0" err="1">
                <a:solidFill>
                  <a:srgbClr val="000000"/>
                </a:solidFill>
                <a:effectLst/>
                <a:latin typeface="Arial" panose="020B0604020202020204" pitchFamily="34" charset="0"/>
                <a:cs typeface="Arial" panose="020B0604020202020204" pitchFamily="34" charset="0"/>
              </a:rPr>
              <a:t>Orthobullets</a:t>
            </a:r>
            <a:endParaRPr lang="en-US" sz="1200" b="0" dirty="0">
              <a:effectLst/>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3.</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err="1">
                <a:solidFill>
                  <a:srgbClr val="000000"/>
                </a:solidFill>
                <a:effectLst/>
                <a:latin typeface="Arial" panose="020B0604020202020204" pitchFamily="34" charset="0"/>
                <a:cs typeface="Arial" panose="020B0604020202020204" pitchFamily="34" charset="0"/>
              </a:rPr>
              <a:t>Corsino</a:t>
            </a:r>
            <a:r>
              <a:rPr lang="en-US" sz="1200" b="0" i="0" u="none" strike="noStrike" dirty="0">
                <a:solidFill>
                  <a:srgbClr val="000000"/>
                </a:solidFill>
                <a:effectLst/>
                <a:latin typeface="Arial" panose="020B0604020202020204" pitchFamily="34" charset="0"/>
                <a:cs typeface="Arial" panose="020B0604020202020204" pitchFamily="34" charset="0"/>
              </a:rPr>
              <a:t>, Reeves, Seig. </a:t>
            </a:r>
            <a:r>
              <a:rPr lang="en-US" sz="1200" b="0" i="1" u="none" strike="noStrike" dirty="0" err="1">
                <a:solidFill>
                  <a:srgbClr val="000000"/>
                </a:solidFill>
                <a:effectLst/>
                <a:latin typeface="Arial" panose="020B0604020202020204" pitchFamily="34" charset="0"/>
                <a:cs typeface="Arial" panose="020B0604020202020204" pitchFamily="34" charset="0"/>
              </a:rPr>
              <a:t>Statpearls</a:t>
            </a:r>
            <a:r>
              <a:rPr lang="en-US" sz="1200" b="0" i="0" u="none" strike="noStrike" dirty="0">
                <a:solidFill>
                  <a:srgbClr val="000000"/>
                </a:solidFill>
                <a:effectLst/>
                <a:latin typeface="Arial" panose="020B0604020202020204" pitchFamily="34" charset="0"/>
                <a:cs typeface="Arial" panose="020B0604020202020204" pitchFamily="34" charset="0"/>
              </a:rPr>
              <a:t>, 2023</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304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FB4-A512-5D56-2176-59DBAF158F4D}"/>
              </a:ext>
            </a:extLst>
          </p:cNvPr>
          <p:cNvSpPr>
            <a:spLocks noGrp="1"/>
          </p:cNvSpPr>
          <p:nvPr>
            <p:ph type="title"/>
          </p:nvPr>
        </p:nvSpPr>
        <p:spPr/>
        <p:txBody>
          <a:bodyPr/>
          <a:lstStyle/>
          <a:p>
            <a:r>
              <a:rPr lang="en-US" dirty="0"/>
              <a:t>Market</a:t>
            </a:r>
          </a:p>
        </p:txBody>
      </p:sp>
      <p:sp>
        <p:nvSpPr>
          <p:cNvPr id="3" name="Content Placeholder 2">
            <a:extLst>
              <a:ext uri="{FF2B5EF4-FFF2-40B4-BE49-F238E27FC236}">
                <a16:creationId xmlns:a16="http://schemas.microsoft.com/office/drawing/2014/main" id="{25E59820-2DEA-62A9-145A-9A143898BD1F}"/>
              </a:ext>
            </a:extLst>
          </p:cNvPr>
          <p:cNvSpPr>
            <a:spLocks noGrp="1"/>
          </p:cNvSpPr>
          <p:nvPr>
            <p:ph idx="1"/>
          </p:nvPr>
        </p:nvSpPr>
        <p:spPr/>
        <p:txBody>
          <a:bodyPr/>
          <a:lstStyle/>
          <a:p>
            <a:r>
              <a:rPr lang="en-US" dirty="0"/>
              <a:t>Surgeries to resolve DRUJ instability are well established</a:t>
            </a:r>
            <a:r>
              <a:rPr lang="en-US" baseline="30000" dirty="0"/>
              <a:t>4</a:t>
            </a:r>
          </a:p>
          <a:p>
            <a:r>
              <a:rPr lang="en-US" dirty="0"/>
              <a:t>DRUJ instability commonly overlooked (up to 50% of cases)</a:t>
            </a:r>
            <a:r>
              <a:rPr lang="en-US" baseline="30000" dirty="0"/>
              <a:t>5</a:t>
            </a:r>
          </a:p>
          <a:p>
            <a:pPr marL="0" indent="0">
              <a:buNone/>
            </a:pPr>
            <a:endParaRPr lang="en-US" baseline="30000" dirty="0"/>
          </a:p>
          <a:p>
            <a:r>
              <a:rPr lang="en-US" dirty="0"/>
              <a:t>No devices capable of DRUJ instability quantification currently exist on the market</a:t>
            </a:r>
          </a:p>
          <a:p>
            <a:pPr marL="0" indent="0">
              <a:buNone/>
            </a:pPr>
            <a:endParaRPr lang="en-US" dirty="0"/>
          </a:p>
          <a:p>
            <a:r>
              <a:rPr lang="en-US" dirty="0">
                <a:solidFill>
                  <a:schemeClr val="accent1"/>
                </a:solidFill>
              </a:rPr>
              <a:t>Creating a reliable, non-invasive device would better inform surgical decision making and improve patient outcomes</a:t>
            </a:r>
          </a:p>
        </p:txBody>
      </p:sp>
      <p:sp>
        <p:nvSpPr>
          <p:cNvPr id="6" name="TextBox 5">
            <a:extLst>
              <a:ext uri="{FF2B5EF4-FFF2-40B4-BE49-F238E27FC236}">
                <a16:creationId xmlns:a16="http://schemas.microsoft.com/office/drawing/2014/main" id="{625FB57B-964C-A919-04AD-542C5E3F9D98}"/>
              </a:ext>
            </a:extLst>
          </p:cNvPr>
          <p:cNvSpPr txBox="1"/>
          <p:nvPr/>
        </p:nvSpPr>
        <p:spPr>
          <a:xfrm>
            <a:off x="457200" y="5860405"/>
            <a:ext cx="8429625" cy="461665"/>
          </a:xfrm>
          <a:prstGeom prst="rect">
            <a:avLst/>
          </a:prstGeom>
          <a:noFill/>
        </p:spPr>
        <p:txBody>
          <a:bodyPr wrap="square">
            <a:spAutoFit/>
          </a:bodyPr>
          <a:lstStyle/>
          <a:p>
            <a:pPr rtl="0">
              <a:spcBef>
                <a:spcPts val="0"/>
              </a:spcBef>
              <a:spcAft>
                <a:spcPts val="0"/>
              </a:spcAft>
            </a:pPr>
            <a:r>
              <a:rPr lang="en-US" sz="1200" dirty="0">
                <a:solidFill>
                  <a:srgbClr val="000000"/>
                </a:solidFill>
                <a:latin typeface="Arial" panose="020B0604020202020204" pitchFamily="34" charset="0"/>
                <a:cs typeface="Arial" panose="020B0604020202020204" pitchFamily="34" charset="0"/>
              </a:rPr>
              <a:t>4. </a:t>
            </a:r>
            <a:r>
              <a:rPr lang="en-US" sz="1200" b="0" i="0" u="none" strike="noStrike" dirty="0">
                <a:solidFill>
                  <a:srgbClr val="000000"/>
                </a:solidFill>
                <a:effectLst/>
                <a:latin typeface="Arial" panose="020B0604020202020204" pitchFamily="34" charset="0"/>
                <a:cs typeface="Arial" panose="020B0604020202020204" pitchFamily="34" charset="0"/>
              </a:rPr>
              <a:t>Rodríguez-</a:t>
            </a:r>
            <a:r>
              <a:rPr lang="en-US" sz="1200" b="0" i="0" u="none" strike="noStrike" dirty="0" err="1">
                <a:solidFill>
                  <a:srgbClr val="000000"/>
                </a:solidFill>
                <a:effectLst/>
                <a:latin typeface="Arial" panose="020B0604020202020204" pitchFamily="34" charset="0"/>
                <a:cs typeface="Arial" panose="020B0604020202020204" pitchFamily="34" charset="0"/>
              </a:rPr>
              <a:t>Merchán</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err="1">
                <a:solidFill>
                  <a:srgbClr val="000000"/>
                </a:solidFill>
                <a:effectLst/>
                <a:latin typeface="Arial" panose="020B0604020202020204" pitchFamily="34" charset="0"/>
                <a:cs typeface="Arial" panose="020B0604020202020204" pitchFamily="34" charset="0"/>
              </a:rPr>
              <a:t>Shojaie</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1" u="none" strike="noStrike" dirty="0">
                <a:solidFill>
                  <a:srgbClr val="000000"/>
                </a:solidFill>
                <a:effectLst/>
                <a:latin typeface="Arial" panose="020B0604020202020204" pitchFamily="34" charset="0"/>
                <a:cs typeface="Arial" panose="020B0604020202020204" pitchFamily="34" charset="0"/>
              </a:rPr>
              <a:t>Archives of bone and joint surgery, </a:t>
            </a:r>
            <a:r>
              <a:rPr lang="en-US" sz="1200" b="0" i="0" u="none" strike="noStrike" dirty="0">
                <a:solidFill>
                  <a:srgbClr val="000000"/>
                </a:solidFill>
                <a:effectLst/>
                <a:latin typeface="Arial" panose="020B0604020202020204" pitchFamily="34" charset="0"/>
                <a:cs typeface="Arial" panose="020B0604020202020204" pitchFamily="34" charset="0"/>
              </a:rPr>
              <a:t>2022</a:t>
            </a:r>
            <a:endParaRPr lang="en-US" sz="1200" b="0" dirty="0">
              <a:effectLst/>
              <a:latin typeface="Arial" panose="020B0604020202020204" pitchFamily="34" charset="0"/>
              <a:cs typeface="Arial" panose="020B0604020202020204" pitchFamily="34" charset="0"/>
            </a:endParaRPr>
          </a:p>
          <a:p>
            <a:r>
              <a:rPr lang="en-US" sz="1200" dirty="0">
                <a:solidFill>
                  <a:srgbClr val="000000"/>
                </a:solidFill>
                <a:latin typeface="Arial" panose="020B0604020202020204" pitchFamily="34" charset="0"/>
                <a:cs typeface="Arial" panose="020B0604020202020204" pitchFamily="34" charset="0"/>
              </a:rPr>
              <a:t>5. </a:t>
            </a:r>
            <a:r>
              <a:rPr lang="en-US" sz="1200" b="0" i="0" u="none" strike="noStrike" dirty="0">
                <a:solidFill>
                  <a:srgbClr val="000000"/>
                </a:solidFill>
                <a:effectLst/>
                <a:latin typeface="Arial" panose="020B0604020202020204" pitchFamily="34" charset="0"/>
                <a:cs typeface="Arial" panose="020B0604020202020204" pitchFamily="34" charset="0"/>
              </a:rPr>
              <a:t>Stevens, Cadogan. </a:t>
            </a:r>
            <a:r>
              <a:rPr lang="en-US" sz="1200" b="0" i="1" u="none" strike="noStrike" dirty="0">
                <a:solidFill>
                  <a:srgbClr val="000000"/>
                </a:solidFill>
                <a:effectLst/>
                <a:latin typeface="Arial" panose="020B0604020202020204" pitchFamily="34" charset="0"/>
                <a:cs typeface="Arial" panose="020B0604020202020204" pitchFamily="34" charset="0"/>
              </a:rPr>
              <a:t>LITFL</a:t>
            </a:r>
            <a:r>
              <a:rPr lang="en-US" sz="1200" b="0" i="0" u="none" strike="noStrike" dirty="0">
                <a:solidFill>
                  <a:srgbClr val="000000"/>
                </a:solidFill>
                <a:effectLst/>
                <a:latin typeface="Arial" panose="020B0604020202020204" pitchFamily="34" charset="0"/>
                <a:cs typeface="Arial" panose="020B0604020202020204" pitchFamily="34" charset="0"/>
              </a:rPr>
              <a:t>, 2023</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1474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8685-216E-D7EF-493D-82B4D86A2713}"/>
              </a:ext>
            </a:extLst>
          </p:cNvPr>
          <p:cNvSpPr>
            <a:spLocks noGrp="1"/>
          </p:cNvSpPr>
          <p:nvPr>
            <p:ph type="title"/>
          </p:nvPr>
        </p:nvSpPr>
        <p:spPr/>
        <p:txBody>
          <a:bodyPr/>
          <a:lstStyle/>
          <a:p>
            <a:r>
              <a:rPr lang="en-US" dirty="0"/>
              <a:t>Our Clients</a:t>
            </a:r>
          </a:p>
        </p:txBody>
      </p:sp>
      <p:pic>
        <p:nvPicPr>
          <p:cNvPr id="6" name="Picture 5">
            <a:extLst>
              <a:ext uri="{FF2B5EF4-FFF2-40B4-BE49-F238E27FC236}">
                <a16:creationId xmlns:a16="http://schemas.microsoft.com/office/drawing/2014/main" id="{E6FDA7D0-8119-4ABD-B95B-7286CB1F8EDD}"/>
              </a:ext>
            </a:extLst>
          </p:cNvPr>
          <p:cNvPicPr>
            <a:picLocks noChangeAspect="1"/>
          </p:cNvPicPr>
          <p:nvPr/>
        </p:nvPicPr>
        <p:blipFill>
          <a:blip r:embed="rId3"/>
          <a:stretch>
            <a:fillRect/>
          </a:stretch>
        </p:blipFill>
        <p:spPr>
          <a:xfrm>
            <a:off x="457200" y="1803400"/>
            <a:ext cx="3251200" cy="3251200"/>
          </a:xfrm>
          <a:prstGeom prst="rect">
            <a:avLst/>
          </a:prstGeom>
        </p:spPr>
      </p:pic>
      <p:pic>
        <p:nvPicPr>
          <p:cNvPr id="7" name="Picture 6">
            <a:extLst>
              <a:ext uri="{FF2B5EF4-FFF2-40B4-BE49-F238E27FC236}">
                <a16:creationId xmlns:a16="http://schemas.microsoft.com/office/drawing/2014/main" id="{27C14B68-D443-8986-9424-6A2EBC091E92}"/>
              </a:ext>
            </a:extLst>
          </p:cNvPr>
          <p:cNvPicPr>
            <a:picLocks noChangeAspect="1"/>
          </p:cNvPicPr>
          <p:nvPr/>
        </p:nvPicPr>
        <p:blipFill>
          <a:blip r:embed="rId4"/>
          <a:stretch>
            <a:fillRect/>
          </a:stretch>
        </p:blipFill>
        <p:spPr>
          <a:xfrm>
            <a:off x="5302460" y="1803400"/>
            <a:ext cx="2400886" cy="3251200"/>
          </a:xfrm>
          <a:prstGeom prst="rect">
            <a:avLst/>
          </a:prstGeom>
        </p:spPr>
      </p:pic>
      <p:cxnSp>
        <p:nvCxnSpPr>
          <p:cNvPr id="10" name="Straight Arrow Connector 9">
            <a:extLst>
              <a:ext uri="{FF2B5EF4-FFF2-40B4-BE49-F238E27FC236}">
                <a16:creationId xmlns:a16="http://schemas.microsoft.com/office/drawing/2014/main" id="{F5B1C1C0-BFAF-740B-09A6-E7295D1C5754}"/>
              </a:ext>
            </a:extLst>
          </p:cNvPr>
          <p:cNvCxnSpPr>
            <a:cxnSpLocks/>
          </p:cNvCxnSpPr>
          <p:nvPr/>
        </p:nvCxnSpPr>
        <p:spPr>
          <a:xfrm>
            <a:off x="3872345" y="3429000"/>
            <a:ext cx="131618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251B93E-CD16-8DEC-3946-F57FA0FF0A37}"/>
              </a:ext>
            </a:extLst>
          </p:cNvPr>
          <p:cNvSpPr txBox="1"/>
          <p:nvPr/>
        </p:nvSpPr>
        <p:spPr>
          <a:xfrm>
            <a:off x="4981213" y="5166497"/>
            <a:ext cx="3043379" cy="1384995"/>
          </a:xfrm>
          <a:prstGeom prst="rect">
            <a:avLst/>
          </a:prstGeom>
          <a:noFill/>
        </p:spPr>
        <p:txBody>
          <a:bodyPr wrap="square" rtlCol="0">
            <a:spAutoFit/>
          </a:bodyPr>
          <a:lstStyle/>
          <a:p>
            <a:pPr algn="ctr"/>
            <a:r>
              <a:rPr lang="en-US" b="1" dirty="0">
                <a:solidFill>
                  <a:schemeClr val="accent1"/>
                </a:solidFill>
                <a:latin typeface="Arial" panose="020B0604020202020204" pitchFamily="34" charset="0"/>
                <a:cs typeface="Arial" panose="020B0604020202020204" pitchFamily="34" charset="0"/>
              </a:rPr>
              <a:t>Dr. David Wright</a:t>
            </a:r>
          </a:p>
          <a:p>
            <a:pPr algn="ctr"/>
            <a:r>
              <a:rPr lang="en-US" sz="1800" dirty="0">
                <a:latin typeface="Arial" panose="020B0604020202020204" pitchFamily="34" charset="0"/>
                <a:cs typeface="Arial" panose="020B0604020202020204" pitchFamily="34" charset="0"/>
              </a:rPr>
              <a:t>Hand and wrist surgeon at UC Irvine</a:t>
            </a:r>
          </a:p>
          <a:p>
            <a:endParaRPr lang="en-US" dirty="0"/>
          </a:p>
        </p:txBody>
      </p:sp>
      <p:sp>
        <p:nvSpPr>
          <p:cNvPr id="15" name="TextBox 14">
            <a:extLst>
              <a:ext uri="{FF2B5EF4-FFF2-40B4-BE49-F238E27FC236}">
                <a16:creationId xmlns:a16="http://schemas.microsoft.com/office/drawing/2014/main" id="{63320281-6071-D1F0-E2F7-F1FAFB4919DC}"/>
              </a:ext>
            </a:extLst>
          </p:cNvPr>
          <p:cNvSpPr txBox="1"/>
          <p:nvPr/>
        </p:nvSpPr>
        <p:spPr>
          <a:xfrm>
            <a:off x="457200" y="5166497"/>
            <a:ext cx="3251199" cy="1384995"/>
          </a:xfrm>
          <a:prstGeom prst="rect">
            <a:avLst/>
          </a:prstGeom>
          <a:noFill/>
        </p:spPr>
        <p:txBody>
          <a:bodyPr wrap="square" rtlCol="0">
            <a:spAutoFit/>
          </a:bodyPr>
          <a:lstStyle/>
          <a:p>
            <a:pPr algn="ctr"/>
            <a:r>
              <a:rPr lang="en-US" b="1" dirty="0">
                <a:solidFill>
                  <a:schemeClr val="accent1"/>
                </a:solidFill>
                <a:latin typeface="Arial" panose="020B0604020202020204" pitchFamily="34" charset="0"/>
                <a:cs typeface="Arial" panose="020B0604020202020204" pitchFamily="34" charset="0"/>
              </a:rPr>
              <a:t>Dr. Charles Goldfarb</a:t>
            </a:r>
          </a:p>
          <a:p>
            <a:pPr algn="ctr"/>
            <a:r>
              <a:rPr lang="en-US" sz="1800" dirty="0">
                <a:latin typeface="Arial" panose="020B0604020202020204" pitchFamily="34" charset="0"/>
                <a:cs typeface="Arial" panose="020B0604020202020204" pitchFamily="34" charset="0"/>
              </a:rPr>
              <a:t>Hand and wrist surgeon at WashU Medicine</a:t>
            </a:r>
          </a:p>
          <a:p>
            <a:endParaRPr lang="en-US" dirty="0"/>
          </a:p>
        </p:txBody>
      </p:sp>
    </p:spTree>
    <p:extLst>
      <p:ext uri="{BB962C8B-B14F-4D97-AF65-F5344CB8AC3E}">
        <p14:creationId xmlns:p14="http://schemas.microsoft.com/office/powerpoint/2010/main" val="656526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69A35-7902-4E34-6494-2007057A7B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21D17-FD94-2304-4843-795898B8F295}"/>
              </a:ext>
            </a:extLst>
          </p:cNvPr>
          <p:cNvSpPr>
            <a:spLocks noGrp="1"/>
          </p:cNvSpPr>
          <p:nvPr>
            <p:ph type="ctrTitle"/>
          </p:nvPr>
        </p:nvSpPr>
        <p:spPr>
          <a:xfrm>
            <a:off x="685800" y="2693987"/>
            <a:ext cx="5695122" cy="1470025"/>
          </a:xfrm>
        </p:spPr>
        <p:txBody>
          <a:bodyPr/>
          <a:lstStyle/>
          <a:p>
            <a:r>
              <a:rPr lang="en-US" sz="4000" dirty="0"/>
              <a:t>Need Statement + Project Scope</a:t>
            </a:r>
          </a:p>
        </p:txBody>
      </p:sp>
    </p:spTree>
    <p:extLst>
      <p:ext uri="{BB962C8B-B14F-4D97-AF65-F5344CB8AC3E}">
        <p14:creationId xmlns:p14="http://schemas.microsoft.com/office/powerpoint/2010/main" val="3078903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7CE9-62F3-3937-1BFD-3D7A8A8F56E4}"/>
              </a:ext>
            </a:extLst>
          </p:cNvPr>
          <p:cNvSpPr>
            <a:spLocks noGrp="1"/>
          </p:cNvSpPr>
          <p:nvPr>
            <p:ph type="title"/>
          </p:nvPr>
        </p:nvSpPr>
        <p:spPr/>
        <p:txBody>
          <a:bodyPr/>
          <a:lstStyle/>
          <a:p>
            <a:r>
              <a:rPr lang="en-US" dirty="0"/>
              <a:t>Need Statement</a:t>
            </a:r>
          </a:p>
        </p:txBody>
      </p:sp>
      <p:sp>
        <p:nvSpPr>
          <p:cNvPr id="3" name="Content Placeholder 2">
            <a:extLst>
              <a:ext uri="{FF2B5EF4-FFF2-40B4-BE49-F238E27FC236}">
                <a16:creationId xmlns:a16="http://schemas.microsoft.com/office/drawing/2014/main" id="{1FEACEC3-B8A5-E542-28E2-2C3F6AAA1B5C}"/>
              </a:ext>
            </a:extLst>
          </p:cNvPr>
          <p:cNvSpPr>
            <a:spLocks noGrp="1"/>
          </p:cNvSpPr>
          <p:nvPr>
            <p:ph idx="1"/>
          </p:nvPr>
        </p:nvSpPr>
        <p:spPr/>
        <p:txBody>
          <a:bodyPr/>
          <a:lstStyle/>
          <a:p>
            <a:pPr marL="0" indent="0">
              <a:buNone/>
            </a:pPr>
            <a:r>
              <a:rPr lang="en-US" sz="3600" dirty="0">
                <a:solidFill>
                  <a:srgbClr val="990000"/>
                </a:solidFill>
              </a:rPr>
              <a:t>“</a:t>
            </a:r>
          </a:p>
          <a:p>
            <a:pPr marL="0" indent="0" algn="ctr">
              <a:buNone/>
            </a:pPr>
            <a:r>
              <a:rPr lang="en-US" sz="2600" i="1" dirty="0"/>
              <a:t>When orthopedic hand surgeons attempt to understand distal radioulnar joint instability, there is a need to efficiently and practically quantify joint stability to succinctly inform surgical decision-making for more favorable outcomes.</a:t>
            </a:r>
          </a:p>
          <a:p>
            <a:pPr marL="0" indent="0" algn="r">
              <a:buNone/>
            </a:pPr>
            <a:r>
              <a:rPr lang="en-US" sz="3600" dirty="0">
                <a:solidFill>
                  <a:srgbClr val="990000"/>
                </a:solidFill>
              </a:rPr>
              <a:t>”</a:t>
            </a:r>
          </a:p>
        </p:txBody>
      </p:sp>
    </p:spTree>
    <p:extLst>
      <p:ext uri="{BB962C8B-B14F-4D97-AF65-F5344CB8AC3E}">
        <p14:creationId xmlns:p14="http://schemas.microsoft.com/office/powerpoint/2010/main" val="377878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41CD-B32D-4ACB-A186-469EF68D480D}"/>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D5A83133-B3E6-CCCB-FAF0-6DCB45E400A0}"/>
              </a:ext>
            </a:extLst>
          </p:cNvPr>
          <p:cNvSpPr>
            <a:spLocks noGrp="1"/>
          </p:cNvSpPr>
          <p:nvPr>
            <p:ph idx="1"/>
          </p:nvPr>
        </p:nvSpPr>
        <p:spPr>
          <a:xfrm>
            <a:off x="457200" y="1276003"/>
            <a:ext cx="8229600" cy="5044410"/>
          </a:xfrm>
        </p:spPr>
        <p:txBody>
          <a:bodyPr/>
          <a:lstStyle/>
          <a:p>
            <a:pPr marL="0" indent="0" rtl="0">
              <a:spcBef>
                <a:spcPts val="0"/>
              </a:spcBef>
              <a:spcAft>
                <a:spcPts val="0"/>
              </a:spcAft>
              <a:buNone/>
            </a:pPr>
            <a:r>
              <a:rPr lang="en-US" sz="1800" b="0" dirty="0"/>
              <a:t>Diagnosis of instability in the distal radioulnar joint is </a:t>
            </a:r>
            <a:r>
              <a:rPr lang="en-US" sz="1800" dirty="0">
                <a:solidFill>
                  <a:srgbClr val="990000"/>
                </a:solidFill>
              </a:rPr>
              <a:t>limited to a qualitative judgment</a:t>
            </a:r>
            <a:r>
              <a:rPr lang="en-US" sz="1800" b="0" dirty="0"/>
              <a:t> of "stable" or "unstable;" efficient, practical assessment of distal radioulnar joint stability currently remains out of reach. Presently, qualitative wrist ballottement tests are used to elicit doctor opinion and patient pain response to determine structural instability. A rig involving drilling into the arm bones of cadavers to mount electromagnetic tracking sensors and a </a:t>
            </a:r>
            <a:r>
              <a:rPr lang="en-US" sz="1800" b="0" dirty="0" err="1"/>
              <a:t>Microscribe</a:t>
            </a:r>
            <a:r>
              <a:rPr lang="en-US" sz="1800" b="0" dirty="0"/>
              <a:t> transducer was used as an invasive, yet accurate method of </a:t>
            </a:r>
            <a:r>
              <a:rPr lang="en-US" sz="1800" dirty="0">
                <a:solidFill>
                  <a:schemeClr val="accent1"/>
                </a:solidFill>
              </a:rPr>
              <a:t>sub-millimeter</a:t>
            </a:r>
            <a:r>
              <a:rPr lang="en-US" sz="1800" b="0" dirty="0"/>
              <a:t> instability quantification. With</a:t>
            </a:r>
            <a:r>
              <a:rPr lang="en-US" sz="1800" b="0" dirty="0">
                <a:solidFill>
                  <a:srgbClr val="990000"/>
                </a:solidFill>
              </a:rPr>
              <a:t> </a:t>
            </a:r>
            <a:r>
              <a:rPr lang="en-US" sz="1800" dirty="0">
                <a:solidFill>
                  <a:schemeClr val="tx1"/>
                </a:solidFill>
              </a:rPr>
              <a:t>a similarly capable </a:t>
            </a:r>
            <a:r>
              <a:rPr lang="en-US" sz="1800" dirty="0">
                <a:solidFill>
                  <a:srgbClr val="990000"/>
                </a:solidFill>
              </a:rPr>
              <a:t>portable, noninvasive, and comfortable device</a:t>
            </a:r>
            <a:r>
              <a:rPr lang="en-US" sz="1800" b="0" dirty="0"/>
              <a:t>, surgeons could better judge the surgical methodology required for an individual patient and reliably determine post-operative efficacy. </a:t>
            </a:r>
          </a:p>
          <a:p>
            <a:pPr marL="0" indent="0" rtl="0">
              <a:spcBef>
                <a:spcPts val="0"/>
              </a:spcBef>
              <a:spcAft>
                <a:spcPts val="0"/>
              </a:spcAft>
              <a:buNone/>
            </a:pPr>
            <a:endParaRPr lang="en-US" sz="1600" dirty="0"/>
          </a:p>
          <a:p>
            <a:pPr marL="0" indent="0">
              <a:buNone/>
            </a:pPr>
            <a:r>
              <a:rPr lang="en-US" sz="1800" b="0" dirty="0"/>
              <a:t>We intend to </a:t>
            </a:r>
            <a:r>
              <a:rPr lang="en-US" sz="1800" dirty="0"/>
              <a:t>develop a non-invasive system</a:t>
            </a:r>
            <a:r>
              <a:rPr lang="en-US" sz="1800" b="0" dirty="0"/>
              <a:t> to gauge joint instability by </a:t>
            </a:r>
            <a:r>
              <a:rPr lang="en-US" sz="1800" dirty="0">
                <a:solidFill>
                  <a:srgbClr val="990000"/>
                </a:solidFill>
              </a:rPr>
              <a:t>February 2025 </a:t>
            </a:r>
            <a:r>
              <a:rPr lang="en-US" sz="1800" b="0" dirty="0"/>
              <a:t>and </a:t>
            </a:r>
            <a:r>
              <a:rPr lang="en-US" sz="1800" dirty="0"/>
              <a:t>deliver a final prototype</a:t>
            </a:r>
            <a:r>
              <a:rPr lang="en-US" sz="1800" b="0" dirty="0"/>
              <a:t> to Dr. Goldfarb by </a:t>
            </a:r>
            <a:r>
              <a:rPr lang="en-US" sz="1800" dirty="0">
                <a:solidFill>
                  <a:srgbClr val="990000"/>
                </a:solidFill>
              </a:rPr>
              <a:t>April 20th, 2025</a:t>
            </a:r>
            <a:r>
              <a:rPr lang="en-US" sz="1800" b="0" dirty="0"/>
              <a:t>, so that his surgical team can gauge the system's accuracy and reliability in a clinical setting. Alongside prototype delivery, we will provide manufacturing plans and relevant design files needed to reproduce the rig in the event of success.</a:t>
            </a:r>
          </a:p>
        </p:txBody>
      </p:sp>
    </p:spTree>
    <p:extLst>
      <p:ext uri="{BB962C8B-B14F-4D97-AF65-F5344CB8AC3E}">
        <p14:creationId xmlns:p14="http://schemas.microsoft.com/office/powerpoint/2010/main" val="833924572"/>
      </p:ext>
    </p:extLst>
  </p:cSld>
  <p:clrMapOvr>
    <a:masterClrMapping/>
  </p:clrMapOvr>
</p:sld>
</file>

<file path=ppt/theme/theme1.xml><?xml version="1.0" encoding="utf-8"?>
<a:theme xmlns:a="http://schemas.openxmlformats.org/drawingml/2006/main" name="SEAS template basic">
  <a:themeElements>
    <a:clrScheme name="Custom 1">
      <a:dk1>
        <a:sysClr val="windowText" lastClr="000000"/>
      </a:dk1>
      <a:lt1>
        <a:sysClr val="window" lastClr="FFFFFF"/>
      </a:lt1>
      <a:dk2>
        <a:srgbClr val="323232"/>
      </a:dk2>
      <a:lt2>
        <a:srgbClr val="E3DED1"/>
      </a:lt2>
      <a:accent1>
        <a:srgbClr val="840C09"/>
      </a:accent1>
      <a:accent2>
        <a:srgbClr val="088389"/>
      </a:accent2>
      <a:accent3>
        <a:srgbClr val="0B1756"/>
      </a:accent3>
      <a:accent4>
        <a:srgbClr val="72B0D7"/>
      </a:accent4>
      <a:accent5>
        <a:srgbClr val="E8610A"/>
      </a:accent5>
      <a:accent6>
        <a:srgbClr val="D39E20"/>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F21B7C2C-28AD-E944-93B7-D50EF48CF66A}" vid="{87878E73-96EF-EC4F-8061-EB467C282C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118</TotalTime>
  <Words>1499</Words>
  <Application>Microsoft Macintosh PowerPoint</Application>
  <PresentationFormat>On-screen Show (4:3)</PresentationFormat>
  <Paragraphs>223</Paragraphs>
  <Slides>22</Slides>
  <Notes>11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Georgia</vt:lpstr>
      <vt:lpstr>Wingdings</vt:lpstr>
      <vt:lpstr>SEAS template basic</vt:lpstr>
      <vt:lpstr>DRUJ-Instability Quantification Rig</vt:lpstr>
      <vt:lpstr>Background</vt:lpstr>
      <vt:lpstr>What is the DRUJ?</vt:lpstr>
      <vt:lpstr>Population</vt:lpstr>
      <vt:lpstr>Market</vt:lpstr>
      <vt:lpstr>Our Clients</vt:lpstr>
      <vt:lpstr>Need Statement + Project Scope</vt:lpstr>
      <vt:lpstr>Need Statement</vt:lpstr>
      <vt:lpstr>Project Scope</vt:lpstr>
      <vt:lpstr>Stakeholders</vt:lpstr>
      <vt:lpstr>PowerPoint Presentation</vt:lpstr>
      <vt:lpstr>Design Specifications</vt:lpstr>
      <vt:lpstr>PowerPoint Presentation</vt:lpstr>
      <vt:lpstr>PowerPoint Presentation</vt:lpstr>
      <vt:lpstr>Existing Solutions</vt:lpstr>
      <vt:lpstr>Invasive Cadaver Rig</vt:lpstr>
      <vt:lpstr>Ballottement test</vt:lpstr>
      <vt:lpstr>Ultrasound Quantification Rig</vt:lpstr>
      <vt:lpstr>Design Schedule + Team Responsibilities</vt:lpstr>
      <vt:lpstr>Design Schedule</vt:lpstr>
      <vt:lpstr>Team Responsibilities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Wissmann, Chris</dc:creator>
  <cp:lastModifiedBy>Wissmann, Chris</cp:lastModifiedBy>
  <cp:revision>12</cp:revision>
  <dcterms:created xsi:type="dcterms:W3CDTF">2024-09-30T01:04:44Z</dcterms:created>
  <dcterms:modified xsi:type="dcterms:W3CDTF">2024-09-30T03:02:52Z</dcterms:modified>
</cp:coreProperties>
</file>